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sldIdLst>
    <p:sldId id="256" r:id="rId2"/>
    <p:sldId id="263" r:id="rId3"/>
    <p:sldId id="267" r:id="rId4"/>
    <p:sldId id="268" r:id="rId5"/>
    <p:sldId id="264" r:id="rId6"/>
    <p:sldId id="262" r:id="rId7"/>
    <p:sldId id="265" r:id="rId8"/>
    <p:sldId id="269" r:id="rId9"/>
    <p:sldId id="272" r:id="rId10"/>
    <p:sldId id="261" r:id="rId11"/>
    <p:sldId id="258" r:id="rId12"/>
    <p:sldId id="259" r:id="rId13"/>
    <p:sldId id="260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298" autoAdjust="0"/>
  </p:normalViewPr>
  <p:slideViewPr>
    <p:cSldViewPr snapToGrid="0">
      <p:cViewPr varScale="1">
        <p:scale>
          <a:sx n="78" d="100"/>
          <a:sy n="78" d="100"/>
        </p:scale>
        <p:origin x="49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234456-25F4-40D8-8CDB-D8451878820A}" type="doc">
      <dgm:prSet loTypeId="urn:microsoft.com/office/officeart/2005/8/layout/list1" loCatId="list" qsTypeId="urn:microsoft.com/office/officeart/2005/8/quickstyle/simple5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55B782FD-930A-4EC3-8A23-6794ADD0CFAA}">
      <dgm:prSet/>
      <dgm:spPr/>
      <dgm:t>
        <a:bodyPr/>
        <a:lstStyle/>
        <a:p>
          <a:pPr>
            <a:defRPr b="1"/>
          </a:pPr>
          <a:r>
            <a:rPr lang="en-US" dirty="0"/>
            <a:t>Static is the common area "outside" the home</a:t>
          </a:r>
        </a:p>
      </dgm:t>
    </dgm:pt>
    <dgm:pt modelId="{7A3F1362-0604-471A-BD44-0CB40DA12150}" type="parTrans" cxnId="{CDC070D7-3E59-4649-A386-7D50F673C27B}">
      <dgm:prSet/>
      <dgm:spPr/>
      <dgm:t>
        <a:bodyPr/>
        <a:lstStyle/>
        <a:p>
          <a:endParaRPr lang="en-US"/>
        </a:p>
      </dgm:t>
    </dgm:pt>
    <dgm:pt modelId="{C2EEF247-571B-4A04-A0ED-31F30A5C0F54}" type="sibTrans" cxnId="{CDC070D7-3E59-4649-A386-7D50F673C27B}">
      <dgm:prSet/>
      <dgm:spPr/>
      <dgm:t>
        <a:bodyPr/>
        <a:lstStyle/>
        <a:p>
          <a:endParaRPr lang="en-US"/>
        </a:p>
      </dgm:t>
    </dgm:pt>
    <dgm:pt modelId="{DBA5900B-8630-4899-8791-F4D7252CFF8A}">
      <dgm:prSet/>
      <dgm:spPr/>
      <dgm:t>
        <a:bodyPr/>
        <a:lstStyle/>
        <a:p>
          <a:r>
            <a:rPr lang="en-US"/>
            <a:t>Paint a chair, everyone sees it</a:t>
          </a:r>
        </a:p>
      </dgm:t>
    </dgm:pt>
    <dgm:pt modelId="{53931800-D66F-4F09-92A9-DC44C9EE7D3A}" type="parTrans" cxnId="{BE09C8A3-7149-4333-830D-9AECA6C049DC}">
      <dgm:prSet/>
      <dgm:spPr/>
      <dgm:t>
        <a:bodyPr/>
        <a:lstStyle/>
        <a:p>
          <a:endParaRPr lang="en-US"/>
        </a:p>
      </dgm:t>
    </dgm:pt>
    <dgm:pt modelId="{BB7D3DE4-EC72-4557-827C-F53DAAF2D40E}" type="sibTrans" cxnId="{BE09C8A3-7149-4333-830D-9AECA6C049DC}">
      <dgm:prSet/>
      <dgm:spPr/>
      <dgm:t>
        <a:bodyPr/>
        <a:lstStyle/>
        <a:p>
          <a:endParaRPr lang="en-US"/>
        </a:p>
      </dgm:t>
    </dgm:pt>
    <dgm:pt modelId="{74F5039A-B4A0-44C0-A2FB-BF401BB825F9}">
      <dgm:prSet/>
      <dgm:spPr/>
      <dgm:t>
        <a:bodyPr/>
        <a:lstStyle/>
        <a:p>
          <a:r>
            <a:rPr lang="en-US"/>
            <a:t>Add a trashcan – it's available to all</a:t>
          </a:r>
        </a:p>
      </dgm:t>
    </dgm:pt>
    <dgm:pt modelId="{B70EF891-F91E-453E-8EFA-3D71B5D3553A}" type="parTrans" cxnId="{B88B8D48-2176-4EDE-B9BB-382305C1FA84}">
      <dgm:prSet/>
      <dgm:spPr/>
      <dgm:t>
        <a:bodyPr/>
        <a:lstStyle/>
        <a:p>
          <a:endParaRPr lang="en-US"/>
        </a:p>
      </dgm:t>
    </dgm:pt>
    <dgm:pt modelId="{2B0C05B6-40E9-43B6-9990-7DD305392E94}" type="sibTrans" cxnId="{B88B8D48-2176-4EDE-B9BB-382305C1FA84}">
      <dgm:prSet/>
      <dgm:spPr/>
      <dgm:t>
        <a:bodyPr/>
        <a:lstStyle/>
        <a:p>
          <a:endParaRPr lang="en-US"/>
        </a:p>
      </dgm:t>
    </dgm:pt>
    <dgm:pt modelId="{A26DC4E7-7AB3-42A3-89F3-9F277C25C88A}">
      <dgm:prSet/>
      <dgm:spPr/>
      <dgm:t>
        <a:bodyPr/>
        <a:lstStyle/>
        <a:p>
          <a:pPr>
            <a:defRPr b="1"/>
          </a:pPr>
          <a:r>
            <a:rPr lang="en-US"/>
            <a:t>Instance is "inside" the home</a:t>
          </a:r>
        </a:p>
      </dgm:t>
    </dgm:pt>
    <dgm:pt modelId="{A82A5B6F-467A-44D3-B7CD-EDE90A3D8D0B}" type="parTrans" cxnId="{13041F46-8B49-4A9C-AA01-83AE0E42DA9E}">
      <dgm:prSet/>
      <dgm:spPr/>
      <dgm:t>
        <a:bodyPr/>
        <a:lstStyle/>
        <a:p>
          <a:endParaRPr lang="en-US"/>
        </a:p>
      </dgm:t>
    </dgm:pt>
    <dgm:pt modelId="{AC5C5795-6D22-4324-BC53-D60D2273BA5A}" type="sibTrans" cxnId="{13041F46-8B49-4A9C-AA01-83AE0E42DA9E}">
      <dgm:prSet/>
      <dgm:spPr/>
      <dgm:t>
        <a:bodyPr/>
        <a:lstStyle/>
        <a:p>
          <a:endParaRPr lang="en-US"/>
        </a:p>
      </dgm:t>
    </dgm:pt>
    <dgm:pt modelId="{BC21C533-4A5E-40F1-A13A-D2835AEFEC75}">
      <dgm:prSet/>
      <dgm:spPr/>
      <dgm:t>
        <a:bodyPr/>
        <a:lstStyle/>
        <a:p>
          <a:r>
            <a:rPr lang="en-US" dirty="0"/>
            <a:t>Change a rug, only one house has it</a:t>
          </a:r>
        </a:p>
      </dgm:t>
    </dgm:pt>
    <dgm:pt modelId="{EEA02114-ADE3-4FCD-B32C-E3C3A57BFFC1}" type="parTrans" cxnId="{F8F11787-1790-41AD-BB5B-689FB79B9FE0}">
      <dgm:prSet/>
      <dgm:spPr/>
      <dgm:t>
        <a:bodyPr/>
        <a:lstStyle/>
        <a:p>
          <a:endParaRPr lang="en-US"/>
        </a:p>
      </dgm:t>
    </dgm:pt>
    <dgm:pt modelId="{31DA4170-F4B6-43AE-B5B3-DD1B05DD8E57}" type="sibTrans" cxnId="{F8F11787-1790-41AD-BB5B-689FB79B9FE0}">
      <dgm:prSet/>
      <dgm:spPr/>
      <dgm:t>
        <a:bodyPr/>
        <a:lstStyle/>
        <a:p>
          <a:endParaRPr lang="en-US"/>
        </a:p>
      </dgm:t>
    </dgm:pt>
    <dgm:pt modelId="{C5F8F758-2FB6-4153-AB56-69E5A1D16C3E}">
      <dgm:prSet/>
      <dgm:spPr/>
      <dgm:t>
        <a:bodyPr/>
        <a:lstStyle/>
        <a:p>
          <a:r>
            <a:rPr lang="en-US" dirty="0">
              <a:solidFill>
                <a:srgbClr val="0070C0"/>
              </a:solidFill>
            </a:rPr>
            <a:t>Static</a:t>
          </a:r>
          <a:r>
            <a:rPr lang="en-US" dirty="0"/>
            <a:t> </a:t>
          </a:r>
          <a:r>
            <a:rPr lang="en-US" dirty="0">
              <a:solidFill>
                <a:srgbClr val="0070C0"/>
              </a:solidFill>
            </a:rPr>
            <a:t>variables</a:t>
          </a:r>
          <a:r>
            <a:rPr lang="en-US" dirty="0"/>
            <a:t> are stored in the class memory (permanent generation heap)</a:t>
          </a:r>
        </a:p>
      </dgm:t>
    </dgm:pt>
    <dgm:pt modelId="{19E579E6-823B-43ED-9AEE-4971D45E4CB5}" type="parTrans" cxnId="{85BC30DD-21E3-4A53-B43E-FA777969CD97}">
      <dgm:prSet/>
      <dgm:spPr/>
      <dgm:t>
        <a:bodyPr/>
        <a:lstStyle/>
        <a:p>
          <a:endParaRPr lang="en-US"/>
        </a:p>
      </dgm:t>
    </dgm:pt>
    <dgm:pt modelId="{FC068486-3065-4AF8-91A7-779768EB9257}" type="sibTrans" cxnId="{85BC30DD-21E3-4A53-B43E-FA777969CD97}">
      <dgm:prSet/>
      <dgm:spPr/>
      <dgm:t>
        <a:bodyPr/>
        <a:lstStyle/>
        <a:p>
          <a:endParaRPr lang="en-US"/>
        </a:p>
      </dgm:t>
    </dgm:pt>
    <dgm:pt modelId="{5E2BC8D4-80A5-4FF8-B7EA-B2B01E4AB211}">
      <dgm:prSet/>
      <dgm:spPr/>
      <dgm:t>
        <a:bodyPr/>
        <a:lstStyle/>
        <a:p>
          <a:r>
            <a:rPr lang="en-US" dirty="0">
              <a:solidFill>
                <a:srgbClr val="0070C0"/>
              </a:solidFill>
            </a:rPr>
            <a:t>Instance</a:t>
          </a:r>
          <a:r>
            <a:rPr lang="en-US" dirty="0"/>
            <a:t> </a:t>
          </a:r>
          <a:r>
            <a:rPr lang="en-US" dirty="0">
              <a:solidFill>
                <a:srgbClr val="0070C0"/>
              </a:solidFill>
            </a:rPr>
            <a:t>variables</a:t>
          </a:r>
          <a:r>
            <a:rPr lang="en-US" dirty="0"/>
            <a:t> are stored in the instance memory (generational heap)</a:t>
          </a:r>
        </a:p>
      </dgm:t>
    </dgm:pt>
    <dgm:pt modelId="{18ADE2F7-C52B-4E37-905B-CEDDBA375A50}" type="parTrans" cxnId="{F58473F2-CCEF-4BCD-A36D-85721BFD7F49}">
      <dgm:prSet/>
      <dgm:spPr/>
      <dgm:t>
        <a:bodyPr/>
        <a:lstStyle/>
        <a:p>
          <a:endParaRPr lang="en-US"/>
        </a:p>
      </dgm:t>
    </dgm:pt>
    <dgm:pt modelId="{A94E4065-CA38-4487-B834-AE91F55F3A0C}" type="sibTrans" cxnId="{F58473F2-CCEF-4BCD-A36D-85721BFD7F49}">
      <dgm:prSet/>
      <dgm:spPr/>
      <dgm:t>
        <a:bodyPr/>
        <a:lstStyle/>
        <a:p>
          <a:endParaRPr lang="en-US"/>
        </a:p>
      </dgm:t>
    </dgm:pt>
    <dgm:pt modelId="{C353CDF3-F121-45A7-8712-9EB566C8D83C}">
      <dgm:prSet/>
      <dgm:spPr/>
      <dgm:t>
        <a:bodyPr/>
        <a:lstStyle/>
        <a:p>
          <a:r>
            <a:rPr lang="en-US"/>
            <a:t>Add a bed – only one house gets it</a:t>
          </a:r>
        </a:p>
      </dgm:t>
    </dgm:pt>
    <dgm:pt modelId="{A2A4AD87-2662-4041-89BC-7A0B6496B1C0}" type="parTrans" cxnId="{E03956C6-C47D-43E7-A1B0-4439C3854223}">
      <dgm:prSet/>
      <dgm:spPr/>
      <dgm:t>
        <a:bodyPr/>
        <a:lstStyle/>
        <a:p>
          <a:endParaRPr lang="en-US"/>
        </a:p>
      </dgm:t>
    </dgm:pt>
    <dgm:pt modelId="{AC32407F-4D0B-4FD4-B69C-098B6E5D35BB}" type="sibTrans" cxnId="{E03956C6-C47D-43E7-A1B0-4439C3854223}">
      <dgm:prSet/>
      <dgm:spPr/>
      <dgm:t>
        <a:bodyPr/>
        <a:lstStyle/>
        <a:p>
          <a:endParaRPr lang="en-US"/>
        </a:p>
      </dgm:t>
    </dgm:pt>
    <dgm:pt modelId="{6C9E4281-F0D7-44EC-9FE3-24C99EEC28FE}" type="pres">
      <dgm:prSet presAssocID="{F0234456-25F4-40D8-8CDB-D8451878820A}" presName="linear" presStyleCnt="0">
        <dgm:presLayoutVars>
          <dgm:dir/>
          <dgm:animLvl val="lvl"/>
          <dgm:resizeHandles val="exact"/>
        </dgm:presLayoutVars>
      </dgm:prSet>
      <dgm:spPr/>
    </dgm:pt>
    <dgm:pt modelId="{E74E70E4-FADB-4B54-8CA7-1F1A2CDEF330}" type="pres">
      <dgm:prSet presAssocID="{55B782FD-930A-4EC3-8A23-6794ADD0CFAA}" presName="parentLin" presStyleCnt="0"/>
      <dgm:spPr/>
    </dgm:pt>
    <dgm:pt modelId="{747076BF-F51A-4099-82C0-D54A0CD12849}" type="pres">
      <dgm:prSet presAssocID="{55B782FD-930A-4EC3-8A23-6794ADD0CFAA}" presName="parentLeftMargin" presStyleLbl="node1" presStyleIdx="0" presStyleCnt="2"/>
      <dgm:spPr/>
    </dgm:pt>
    <dgm:pt modelId="{5F1AFAFB-2529-4F78-9A14-A93358330EC7}" type="pres">
      <dgm:prSet presAssocID="{55B782FD-930A-4EC3-8A23-6794ADD0CFA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EDDAAD2-CD50-4F3A-8273-886A9105DD3B}" type="pres">
      <dgm:prSet presAssocID="{55B782FD-930A-4EC3-8A23-6794ADD0CFAA}" presName="negativeSpace" presStyleCnt="0"/>
      <dgm:spPr/>
    </dgm:pt>
    <dgm:pt modelId="{4A887072-F5BC-4A20-B8B1-2E3E8070FD2B}" type="pres">
      <dgm:prSet presAssocID="{55B782FD-930A-4EC3-8A23-6794ADD0CFAA}" presName="childText" presStyleLbl="conFgAcc1" presStyleIdx="0" presStyleCnt="2">
        <dgm:presLayoutVars>
          <dgm:bulletEnabled val="1"/>
        </dgm:presLayoutVars>
      </dgm:prSet>
      <dgm:spPr/>
    </dgm:pt>
    <dgm:pt modelId="{F387105D-80F6-4162-A946-1903DC57B138}" type="pres">
      <dgm:prSet presAssocID="{C2EEF247-571B-4A04-A0ED-31F30A5C0F54}" presName="spaceBetweenRectangles" presStyleCnt="0"/>
      <dgm:spPr/>
    </dgm:pt>
    <dgm:pt modelId="{302439AE-A336-468F-AADA-F02158393743}" type="pres">
      <dgm:prSet presAssocID="{A26DC4E7-7AB3-42A3-89F3-9F277C25C88A}" presName="parentLin" presStyleCnt="0"/>
      <dgm:spPr/>
    </dgm:pt>
    <dgm:pt modelId="{7ECC84D8-8356-4091-90BE-21C48D3EB49F}" type="pres">
      <dgm:prSet presAssocID="{A26DC4E7-7AB3-42A3-89F3-9F277C25C88A}" presName="parentLeftMargin" presStyleLbl="node1" presStyleIdx="0" presStyleCnt="2"/>
      <dgm:spPr/>
    </dgm:pt>
    <dgm:pt modelId="{4ADB5BB6-05B3-4A24-BC8F-656B425D8594}" type="pres">
      <dgm:prSet presAssocID="{A26DC4E7-7AB3-42A3-89F3-9F277C25C88A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DED88011-2BFC-4667-99E0-936A30135CE1}" type="pres">
      <dgm:prSet presAssocID="{A26DC4E7-7AB3-42A3-89F3-9F277C25C88A}" presName="negativeSpace" presStyleCnt="0"/>
      <dgm:spPr/>
    </dgm:pt>
    <dgm:pt modelId="{7859BA5D-44E0-4125-BB2A-ECDC3BB4BE4A}" type="pres">
      <dgm:prSet presAssocID="{A26DC4E7-7AB3-42A3-89F3-9F277C25C88A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8D811818-5E4E-4792-9F70-8A680635EF7C}" type="presOf" srcId="{A26DC4E7-7AB3-42A3-89F3-9F277C25C88A}" destId="{4ADB5BB6-05B3-4A24-BC8F-656B425D8594}" srcOrd="1" destOrd="0" presId="urn:microsoft.com/office/officeart/2005/8/layout/list1"/>
    <dgm:cxn modelId="{5137D21B-EEB3-4097-8994-310712D14D72}" type="presOf" srcId="{5E2BC8D4-80A5-4FF8-B7EA-B2B01E4AB211}" destId="{7859BA5D-44E0-4125-BB2A-ECDC3BB4BE4A}" srcOrd="0" destOrd="2" presId="urn:microsoft.com/office/officeart/2005/8/layout/list1"/>
    <dgm:cxn modelId="{60555524-AD34-4F2E-9B96-9AD24AAD5A2D}" type="presOf" srcId="{BC21C533-4A5E-40F1-A13A-D2835AEFEC75}" destId="{7859BA5D-44E0-4125-BB2A-ECDC3BB4BE4A}" srcOrd="0" destOrd="0" presId="urn:microsoft.com/office/officeart/2005/8/layout/list1"/>
    <dgm:cxn modelId="{A8E01727-E316-43D8-9961-0C3C50C79A81}" type="presOf" srcId="{55B782FD-930A-4EC3-8A23-6794ADD0CFAA}" destId="{5F1AFAFB-2529-4F78-9A14-A93358330EC7}" srcOrd="1" destOrd="0" presId="urn:microsoft.com/office/officeart/2005/8/layout/list1"/>
    <dgm:cxn modelId="{78C4BF2B-E17D-4236-A2A6-93A5056210F0}" type="presOf" srcId="{A26DC4E7-7AB3-42A3-89F3-9F277C25C88A}" destId="{7ECC84D8-8356-4091-90BE-21C48D3EB49F}" srcOrd="0" destOrd="0" presId="urn:microsoft.com/office/officeart/2005/8/layout/list1"/>
    <dgm:cxn modelId="{4956D136-9E06-4F65-B180-D33816C047F1}" type="presOf" srcId="{74F5039A-B4A0-44C0-A2FB-BF401BB825F9}" destId="{4A887072-F5BC-4A20-B8B1-2E3E8070FD2B}" srcOrd="0" destOrd="1" presId="urn:microsoft.com/office/officeart/2005/8/layout/list1"/>
    <dgm:cxn modelId="{13041F46-8B49-4A9C-AA01-83AE0E42DA9E}" srcId="{F0234456-25F4-40D8-8CDB-D8451878820A}" destId="{A26DC4E7-7AB3-42A3-89F3-9F277C25C88A}" srcOrd="1" destOrd="0" parTransId="{A82A5B6F-467A-44D3-B7CD-EDE90A3D8D0B}" sibTransId="{AC5C5795-6D22-4324-BC53-D60D2273BA5A}"/>
    <dgm:cxn modelId="{B88B8D48-2176-4EDE-B9BB-382305C1FA84}" srcId="{55B782FD-930A-4EC3-8A23-6794ADD0CFAA}" destId="{74F5039A-B4A0-44C0-A2FB-BF401BB825F9}" srcOrd="1" destOrd="0" parTransId="{B70EF891-F91E-453E-8EFA-3D71B5D3553A}" sibTransId="{2B0C05B6-40E9-43B6-9990-7DD305392E94}"/>
    <dgm:cxn modelId="{50330782-D319-48DE-B38D-012F22A6D717}" type="presOf" srcId="{55B782FD-930A-4EC3-8A23-6794ADD0CFAA}" destId="{747076BF-F51A-4099-82C0-D54A0CD12849}" srcOrd="0" destOrd="0" presId="urn:microsoft.com/office/officeart/2005/8/layout/list1"/>
    <dgm:cxn modelId="{F8F11787-1790-41AD-BB5B-689FB79B9FE0}" srcId="{A26DC4E7-7AB3-42A3-89F3-9F277C25C88A}" destId="{BC21C533-4A5E-40F1-A13A-D2835AEFEC75}" srcOrd="0" destOrd="0" parTransId="{EEA02114-ADE3-4FCD-B32C-E3C3A57BFFC1}" sibTransId="{31DA4170-F4B6-43AE-B5B3-DD1B05DD8E57}"/>
    <dgm:cxn modelId="{BE09C8A3-7149-4333-830D-9AECA6C049DC}" srcId="{55B782FD-930A-4EC3-8A23-6794ADD0CFAA}" destId="{DBA5900B-8630-4899-8791-F4D7252CFF8A}" srcOrd="0" destOrd="0" parTransId="{53931800-D66F-4F09-92A9-DC44C9EE7D3A}" sibTransId="{BB7D3DE4-EC72-4557-827C-F53DAAF2D40E}"/>
    <dgm:cxn modelId="{CFC1F5A9-A608-469E-B235-EAA4A788C99A}" type="presOf" srcId="{C5F8F758-2FB6-4153-AB56-69E5A1D16C3E}" destId="{4A887072-F5BC-4A20-B8B1-2E3E8070FD2B}" srcOrd="0" destOrd="2" presId="urn:microsoft.com/office/officeart/2005/8/layout/list1"/>
    <dgm:cxn modelId="{EAC7EEAA-941F-4D39-8D84-38EBEC8E7019}" type="presOf" srcId="{F0234456-25F4-40D8-8CDB-D8451878820A}" destId="{6C9E4281-F0D7-44EC-9FE3-24C99EEC28FE}" srcOrd="0" destOrd="0" presId="urn:microsoft.com/office/officeart/2005/8/layout/list1"/>
    <dgm:cxn modelId="{E03956C6-C47D-43E7-A1B0-4439C3854223}" srcId="{A26DC4E7-7AB3-42A3-89F3-9F277C25C88A}" destId="{C353CDF3-F121-45A7-8712-9EB566C8D83C}" srcOrd="1" destOrd="0" parTransId="{A2A4AD87-2662-4041-89BC-7A0B6496B1C0}" sibTransId="{AC32407F-4D0B-4FD4-B69C-098B6E5D35BB}"/>
    <dgm:cxn modelId="{2D2EE9C8-E877-4F0B-B7E0-FE22ED1966E5}" type="presOf" srcId="{DBA5900B-8630-4899-8791-F4D7252CFF8A}" destId="{4A887072-F5BC-4A20-B8B1-2E3E8070FD2B}" srcOrd="0" destOrd="0" presId="urn:microsoft.com/office/officeart/2005/8/layout/list1"/>
    <dgm:cxn modelId="{CDC070D7-3E59-4649-A386-7D50F673C27B}" srcId="{F0234456-25F4-40D8-8CDB-D8451878820A}" destId="{55B782FD-930A-4EC3-8A23-6794ADD0CFAA}" srcOrd="0" destOrd="0" parTransId="{7A3F1362-0604-471A-BD44-0CB40DA12150}" sibTransId="{C2EEF247-571B-4A04-A0ED-31F30A5C0F54}"/>
    <dgm:cxn modelId="{85BC30DD-21E3-4A53-B43E-FA777969CD97}" srcId="{55B782FD-930A-4EC3-8A23-6794ADD0CFAA}" destId="{C5F8F758-2FB6-4153-AB56-69E5A1D16C3E}" srcOrd="2" destOrd="0" parTransId="{19E579E6-823B-43ED-9AEE-4971D45E4CB5}" sibTransId="{FC068486-3065-4AF8-91A7-779768EB9257}"/>
    <dgm:cxn modelId="{D9541EE1-C927-475C-8304-AE7702FB46A4}" type="presOf" srcId="{C353CDF3-F121-45A7-8712-9EB566C8D83C}" destId="{7859BA5D-44E0-4125-BB2A-ECDC3BB4BE4A}" srcOrd="0" destOrd="1" presId="urn:microsoft.com/office/officeart/2005/8/layout/list1"/>
    <dgm:cxn modelId="{F58473F2-CCEF-4BCD-A36D-85721BFD7F49}" srcId="{A26DC4E7-7AB3-42A3-89F3-9F277C25C88A}" destId="{5E2BC8D4-80A5-4FF8-B7EA-B2B01E4AB211}" srcOrd="2" destOrd="0" parTransId="{18ADE2F7-C52B-4E37-905B-CEDDBA375A50}" sibTransId="{A94E4065-CA38-4487-B834-AE91F55F3A0C}"/>
    <dgm:cxn modelId="{9517B6B3-F2BC-4BD5-B354-2F73D3BCD933}" type="presParOf" srcId="{6C9E4281-F0D7-44EC-9FE3-24C99EEC28FE}" destId="{E74E70E4-FADB-4B54-8CA7-1F1A2CDEF330}" srcOrd="0" destOrd="0" presId="urn:microsoft.com/office/officeart/2005/8/layout/list1"/>
    <dgm:cxn modelId="{BE4FFF33-7F7C-4448-9BFD-07D4BD60259D}" type="presParOf" srcId="{E74E70E4-FADB-4B54-8CA7-1F1A2CDEF330}" destId="{747076BF-F51A-4099-82C0-D54A0CD12849}" srcOrd="0" destOrd="0" presId="urn:microsoft.com/office/officeart/2005/8/layout/list1"/>
    <dgm:cxn modelId="{EE2CF44B-1E0F-42A6-BDBB-855E352680C8}" type="presParOf" srcId="{E74E70E4-FADB-4B54-8CA7-1F1A2CDEF330}" destId="{5F1AFAFB-2529-4F78-9A14-A93358330EC7}" srcOrd="1" destOrd="0" presId="urn:microsoft.com/office/officeart/2005/8/layout/list1"/>
    <dgm:cxn modelId="{543540F3-FB3D-4963-86EB-AC806491215C}" type="presParOf" srcId="{6C9E4281-F0D7-44EC-9FE3-24C99EEC28FE}" destId="{1EDDAAD2-CD50-4F3A-8273-886A9105DD3B}" srcOrd="1" destOrd="0" presId="urn:microsoft.com/office/officeart/2005/8/layout/list1"/>
    <dgm:cxn modelId="{C6291106-568D-4DA4-8453-70E08787E595}" type="presParOf" srcId="{6C9E4281-F0D7-44EC-9FE3-24C99EEC28FE}" destId="{4A887072-F5BC-4A20-B8B1-2E3E8070FD2B}" srcOrd="2" destOrd="0" presId="urn:microsoft.com/office/officeart/2005/8/layout/list1"/>
    <dgm:cxn modelId="{F7B37477-8921-422A-9899-D913B9924A98}" type="presParOf" srcId="{6C9E4281-F0D7-44EC-9FE3-24C99EEC28FE}" destId="{F387105D-80F6-4162-A946-1903DC57B138}" srcOrd="3" destOrd="0" presId="urn:microsoft.com/office/officeart/2005/8/layout/list1"/>
    <dgm:cxn modelId="{F4A8CB23-4C9E-42EA-B559-3EABC92947B6}" type="presParOf" srcId="{6C9E4281-F0D7-44EC-9FE3-24C99EEC28FE}" destId="{302439AE-A336-468F-AADA-F02158393743}" srcOrd="4" destOrd="0" presId="urn:microsoft.com/office/officeart/2005/8/layout/list1"/>
    <dgm:cxn modelId="{D4B64D6B-747F-4D2B-B1B4-88F38EA337B1}" type="presParOf" srcId="{302439AE-A336-468F-AADA-F02158393743}" destId="{7ECC84D8-8356-4091-90BE-21C48D3EB49F}" srcOrd="0" destOrd="0" presId="urn:microsoft.com/office/officeart/2005/8/layout/list1"/>
    <dgm:cxn modelId="{C0383ED7-6B34-43AB-967F-0F283D4DDE1C}" type="presParOf" srcId="{302439AE-A336-468F-AADA-F02158393743}" destId="{4ADB5BB6-05B3-4A24-BC8F-656B425D8594}" srcOrd="1" destOrd="0" presId="urn:microsoft.com/office/officeart/2005/8/layout/list1"/>
    <dgm:cxn modelId="{A7D873EF-02EE-43BB-88D4-CD29651F19B0}" type="presParOf" srcId="{6C9E4281-F0D7-44EC-9FE3-24C99EEC28FE}" destId="{DED88011-2BFC-4667-99E0-936A30135CE1}" srcOrd="5" destOrd="0" presId="urn:microsoft.com/office/officeart/2005/8/layout/list1"/>
    <dgm:cxn modelId="{EB82185E-7F7E-4574-936D-0A498B903979}" type="presParOf" srcId="{6C9E4281-F0D7-44EC-9FE3-24C99EEC28FE}" destId="{7859BA5D-44E0-4125-BB2A-ECDC3BB4BE4A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887072-F5BC-4A20-B8B1-2E3E8070FD2B}">
      <dsp:nvSpPr>
        <dsp:cNvPr id="0" name=""/>
        <dsp:cNvSpPr/>
      </dsp:nvSpPr>
      <dsp:spPr>
        <a:xfrm>
          <a:off x="0" y="946631"/>
          <a:ext cx="3822189" cy="8977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96644" tIns="208280" rIns="296644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Paint a chair, everyone sees it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Add a trashcan – it's available to all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>
              <a:solidFill>
                <a:srgbClr val="0070C0"/>
              </a:solidFill>
            </a:rPr>
            <a:t>Static</a:t>
          </a:r>
          <a:r>
            <a:rPr lang="en-US" sz="1000" kern="1200" dirty="0"/>
            <a:t> </a:t>
          </a:r>
          <a:r>
            <a:rPr lang="en-US" sz="1000" kern="1200" dirty="0">
              <a:solidFill>
                <a:srgbClr val="0070C0"/>
              </a:solidFill>
            </a:rPr>
            <a:t>variables</a:t>
          </a:r>
          <a:r>
            <a:rPr lang="en-US" sz="1000" kern="1200" dirty="0"/>
            <a:t> are stored in the class memory (permanent generation heap)</a:t>
          </a:r>
        </a:p>
      </dsp:txBody>
      <dsp:txXfrm>
        <a:off x="0" y="946631"/>
        <a:ext cx="3822189" cy="897750"/>
      </dsp:txXfrm>
    </dsp:sp>
    <dsp:sp modelId="{5F1AFAFB-2529-4F78-9A14-A93358330EC7}">
      <dsp:nvSpPr>
        <dsp:cNvPr id="0" name=""/>
        <dsp:cNvSpPr/>
      </dsp:nvSpPr>
      <dsp:spPr>
        <a:xfrm>
          <a:off x="191109" y="799031"/>
          <a:ext cx="2675532" cy="29520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1129" tIns="0" rIns="101129" bIns="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000" kern="1200" dirty="0"/>
            <a:t>Static is the common area "outside" the home</a:t>
          </a:r>
        </a:p>
      </dsp:txBody>
      <dsp:txXfrm>
        <a:off x="205519" y="813441"/>
        <a:ext cx="2646712" cy="266380"/>
      </dsp:txXfrm>
    </dsp:sp>
    <dsp:sp modelId="{7859BA5D-44E0-4125-BB2A-ECDC3BB4BE4A}">
      <dsp:nvSpPr>
        <dsp:cNvPr id="0" name=""/>
        <dsp:cNvSpPr/>
      </dsp:nvSpPr>
      <dsp:spPr>
        <a:xfrm>
          <a:off x="0" y="2045981"/>
          <a:ext cx="3822189" cy="8977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96644" tIns="208280" rIns="296644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Change a rug, only one house has it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Add a bed – only one house gets it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>
              <a:solidFill>
                <a:srgbClr val="0070C0"/>
              </a:solidFill>
            </a:rPr>
            <a:t>Instance</a:t>
          </a:r>
          <a:r>
            <a:rPr lang="en-US" sz="1000" kern="1200" dirty="0"/>
            <a:t> </a:t>
          </a:r>
          <a:r>
            <a:rPr lang="en-US" sz="1000" kern="1200" dirty="0">
              <a:solidFill>
                <a:srgbClr val="0070C0"/>
              </a:solidFill>
            </a:rPr>
            <a:t>variables</a:t>
          </a:r>
          <a:r>
            <a:rPr lang="en-US" sz="1000" kern="1200" dirty="0"/>
            <a:t> are stored in the instance memory (generational heap)</a:t>
          </a:r>
        </a:p>
      </dsp:txBody>
      <dsp:txXfrm>
        <a:off x="0" y="2045981"/>
        <a:ext cx="3822189" cy="897750"/>
      </dsp:txXfrm>
    </dsp:sp>
    <dsp:sp modelId="{4ADB5BB6-05B3-4A24-BC8F-656B425D8594}">
      <dsp:nvSpPr>
        <dsp:cNvPr id="0" name=""/>
        <dsp:cNvSpPr/>
      </dsp:nvSpPr>
      <dsp:spPr>
        <a:xfrm>
          <a:off x="191109" y="1898381"/>
          <a:ext cx="2675532" cy="29520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1129" tIns="0" rIns="101129" bIns="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000" kern="1200"/>
            <a:t>Instance is "inside" the home</a:t>
          </a:r>
        </a:p>
      </dsp:txBody>
      <dsp:txXfrm>
        <a:off x="205519" y="1912791"/>
        <a:ext cx="2646712" cy="2663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8AB4E8-72F3-4A8A-AF63-6B23ECBCBC95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5760DE-CB5F-4D01-8B45-5692CAA3A9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348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5760DE-CB5F-4D01-8B45-5692CAA3A9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4519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5760DE-CB5F-4D01-8B45-5692CAA3A9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635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You create the .java file in the editor.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The Java compiler compiles the .java source to the .class byte code.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When the application is run, the class loader loads the byte code into the permanent generation heap. Static variables and all methods are in this heap.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When the new operator is used, the JVM creates an object on the generational heap and allocates space for instance variables.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5760DE-CB5F-4D01-8B45-5692CAA3A9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9929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5760DE-CB5F-4D01-8B45-5692CAA3A9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228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5760DE-CB5F-4D01-8B45-5692CAA3A9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9935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5760DE-CB5F-4D01-8B45-5692CAA3A9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706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FD357-FEE6-C47A-9ED7-5396EDCF70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1DE6AD-945F-7824-942A-78A8CCE4D6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A04BC-04D4-4CE4-1631-4376BED3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3C5CA-5DD7-9FAF-106F-93E4EA176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C9FC8-FC6C-5F81-B76B-BB177B415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958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60E63-0C12-BF9F-C3A9-6713EC004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0CE65F-76D4-4990-EA91-0E40197D7B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2937FB-D4F0-7694-00DA-ADF925B8B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4A5BBC-671C-DECE-DE59-5AC7A4BF9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F5DC0-1296-6480-C3EA-EF5254169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767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71E78F-8F77-24C5-8A97-57C95D1292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B2F73-4053-907F-982C-0D6F7F31C9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5F2784-5C84-0A2E-6DEE-9109BA854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94CBF-5262-ECE0-D069-F8498CEB2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BE0DF8-F515-7EEE-71F3-DBDDC260A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285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5BE17-EC8B-0C6D-E512-0C808DC75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C4D45-A9AE-2D59-CAFC-46D5733B9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A954E-E1B6-BBCC-318F-8CFB70FBC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038A4A-7AB9-79CE-563D-CE308D427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1FAFA3-490B-3615-729C-0EC555C54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209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0BDD1-91F6-98D3-E51A-8E4384B51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991B39-A33A-08E9-E8B1-BFFBC52E7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915B0-973D-9476-40ED-38369431F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C30F22-EBC3-BB41-9047-5ED9C0178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61EA9-9D07-8448-98EC-69365339A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686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B28F6-07DD-3361-4783-3037B64E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47580-13B2-8EFC-C9F7-67607F4AD3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59964D-5744-BF8E-8EB1-574E818F17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51E099-1FFD-87A3-873A-D53DAF6D5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855246-9404-A61C-B212-E86013E99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81270C-536F-820A-1455-EAB48EF0C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516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C1FF9-0D09-F247-DB4D-A79AAF8FA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546F25-EFD3-2798-7763-024042C1C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279319-3022-C9FC-B098-DB4E049478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1ACA89-43E4-137C-6E9B-225F8EB764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D8E2F2-69CB-539D-8FB3-6B0A11979D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520CD5-BBBC-E80F-6CFB-AA5712293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D8138C-7B64-775E-8266-29F8F7BC0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235BBA-1048-F571-ADFC-B87175E3A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045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31B9A-8CE4-C8AE-2427-E0AE5671C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1C3B6D-FB74-798D-41B5-60CA06CFE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0B9D05-33E9-FFAD-68A1-D1A3FE83C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953B45-A0D2-33FE-882D-F6675884F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724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F5DC8B-BA3A-742A-A447-2205E4576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A23AD5-1017-2E0A-FF97-A7FACC4F9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95A659-9A1E-4D8F-0D79-747303776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769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1BB3F-3190-2B4A-879E-B96DEF4C1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1650D-1491-8DC2-4469-7539270DE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9A7289-D4F2-9701-CDA5-F3B7FD5DB8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19D13D-72DA-CA9F-BE27-533FE6E91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BC8E2B-FBA5-6010-23B2-67E908C61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CB4B0E-B437-6401-260C-8A0AB3BA2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18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ABC92-9A42-08AE-B9BB-99E5B7F7C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4A4915-E706-ABC3-5905-57AAF99C76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0BDDC7-1730-8229-9B95-10E91DE668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B12197-009E-AB8A-0AAF-158D3DF03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CE61E3-1E13-3820-506D-6940BD00A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2415C8-A4C1-D3D6-F404-4DB97DCA2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633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367E5E-C4DB-0C85-C573-753BE95EC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6FE46-352E-B722-289A-92E4ECD3D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12204-7047-424B-ADDA-AFB66E432F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6C93D-4EC4-FC0A-9B45-4CC14A681B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DF2B9-69CA-023B-70B2-4EFC288771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635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83D6CE-C1A4-FB8F-5B36-B1A8ADDB01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r>
              <a:rPr lang="en-US" sz="4400"/>
              <a:t>Java Building Blocks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3C745B-9040-2EBC-85EC-D5B281969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5277684"/>
            <a:ext cx="4620584" cy="775494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Classes, Interfaces, Objects, etc.</a:t>
            </a:r>
            <a:endParaRPr lang="en-US"/>
          </a:p>
        </p:txBody>
      </p:sp>
      <p:pic>
        <p:nvPicPr>
          <p:cNvPr id="5" name="Picture 4" descr="Assorted colourful toy blocks">
            <a:extLst>
              <a:ext uri="{FF2B5EF4-FFF2-40B4-BE49-F238E27FC236}">
                <a16:creationId xmlns:a16="http://schemas.microsoft.com/office/drawing/2014/main" id="{366243BB-3ABE-4C68-DB17-65EB5EAB31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1962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53255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xt, whiteboard&#10;&#10;Description automatically generated">
            <a:extLst>
              <a:ext uri="{FF2B5EF4-FFF2-40B4-BE49-F238E27FC236}">
                <a16:creationId xmlns:a16="http://schemas.microsoft.com/office/drawing/2014/main" id="{C77E5A39-BCCB-F0B1-1E1C-375804BE44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43" r="9058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C4F4E2-EA2A-B5C5-DC54-244FEBF0F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B7CEF-0007-E92F-AC14-419C14F37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A list of services that </a:t>
            </a:r>
            <a:r>
              <a:rPr lang="en-US" sz="2000" i="1" dirty="0">
                <a:solidFill>
                  <a:srgbClr val="0070C0"/>
                </a:solidFill>
              </a:rPr>
              <a:t>must</a:t>
            </a:r>
            <a:r>
              <a:rPr lang="en-US" sz="2000" dirty="0"/>
              <a:t> be provided by an implementing class</a:t>
            </a:r>
          </a:p>
          <a:p>
            <a:r>
              <a:rPr lang="en-US" sz="2000" dirty="0"/>
              <a:t>Defines the </a:t>
            </a:r>
            <a:r>
              <a:rPr lang="en-US" sz="2000" i="1" dirty="0">
                <a:solidFill>
                  <a:srgbClr val="0070C0"/>
                </a:solidFill>
              </a:rPr>
              <a:t>what</a:t>
            </a:r>
            <a:r>
              <a:rPr lang="en-US" sz="2000" dirty="0"/>
              <a:t> but not the </a:t>
            </a:r>
            <a:r>
              <a:rPr lang="en-US" sz="2000" i="1" dirty="0">
                <a:solidFill>
                  <a:srgbClr val="0070C0"/>
                </a:solidFill>
              </a:rPr>
              <a:t>how</a:t>
            </a:r>
            <a:endParaRPr lang="en-US" sz="2000" dirty="0"/>
          </a:p>
          <a:p>
            <a:r>
              <a:rPr lang="en-US" sz="2000" dirty="0"/>
              <a:t>A </a:t>
            </a:r>
            <a:r>
              <a:rPr lang="en-US" sz="2000" i="1" dirty="0">
                <a:solidFill>
                  <a:srgbClr val="0070C0"/>
                </a:solidFill>
              </a:rPr>
              <a:t>contract of services </a:t>
            </a:r>
            <a:r>
              <a:rPr lang="en-US" sz="2000" dirty="0"/>
              <a:t>provided</a:t>
            </a:r>
          </a:p>
        </p:txBody>
      </p:sp>
    </p:spTree>
    <p:extLst>
      <p:ext uri="{BB962C8B-B14F-4D97-AF65-F5344CB8AC3E}">
        <p14:creationId xmlns:p14="http://schemas.microsoft.com/office/powerpoint/2010/main" val="4026522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A0F30-1A24-370E-C5BF-3216E2787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62499-BC17-8D9F-5B74-C9BB73562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876" y="3086325"/>
            <a:ext cx="5817781" cy="29164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interface 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HandyMan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</a:t>
            </a:r>
            <a:r>
              <a:rPr lang="en-US" sz="24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remodelHome</a:t>
            </a:r>
            <a:r>
              <a:rPr lang="en-US" sz="2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carpentry();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drywallRepair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repairSiding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05AC5B-6054-0647-02B4-45857583B8AC}"/>
              </a:ext>
            </a:extLst>
          </p:cNvPr>
          <p:cNvSpPr txBox="1"/>
          <p:nvPr/>
        </p:nvSpPr>
        <p:spPr>
          <a:xfrm>
            <a:off x="3570767" y="427741"/>
            <a:ext cx="43717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 interface defines method signatures (the </a:t>
            </a:r>
            <a:r>
              <a:rPr lang="en-US" sz="2400" i="1" dirty="0">
                <a:solidFill>
                  <a:srgbClr val="0070C0"/>
                </a:solidFill>
              </a:rPr>
              <a:t>what</a:t>
            </a:r>
            <a:r>
              <a:rPr lang="en-US" sz="2400" dirty="0"/>
              <a:t>), but no method bodies (the </a:t>
            </a:r>
            <a:r>
              <a:rPr lang="en-US" sz="2400" i="1" dirty="0">
                <a:solidFill>
                  <a:srgbClr val="0070C0"/>
                </a:solidFill>
              </a:rPr>
              <a:t>how</a:t>
            </a:r>
            <a:r>
              <a:rPr lang="en-US" sz="2400" dirty="0"/>
              <a:t>)</a:t>
            </a:r>
          </a:p>
        </p:txBody>
      </p:sp>
      <p:pic>
        <p:nvPicPr>
          <p:cNvPr id="8" name="Picture 7" descr="A person holding a piece of wood&#10;&#10;Description automatically generated with low confidence">
            <a:extLst>
              <a:ext uri="{FF2B5EF4-FFF2-40B4-BE49-F238E27FC236}">
                <a16:creationId xmlns:a16="http://schemas.microsoft.com/office/drawing/2014/main" id="{F9AE7D1B-456D-D9C9-FB18-3A358026B4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216" y="2541338"/>
            <a:ext cx="4235075" cy="324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6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56218-0D9E-23B7-314A-03AF7F8AF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/>
              <a:t>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10172-6054-DBCE-66E9-0C2A56C0B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sz="22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PowerHandyman</a:t>
            </a:r>
            <a:r>
              <a:rPr lang="en-US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Bob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2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implements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Handyman {</a:t>
            </a:r>
          </a:p>
          <a:p>
            <a:pPr marL="0" indent="0">
              <a:spcBef>
                <a:spcPts val="0"/>
              </a:spcBef>
              <a:buNone/>
            </a:pPr>
            <a:endParaRPr lang="en-US" sz="2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</a:t>
            </a:r>
            <a:r>
              <a:rPr lang="en-US" sz="22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remodelHome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usePowerTools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5" name="Picture 4" descr="A picture containing tool, power saw&#10;&#10;Description automatically generated">
            <a:extLst>
              <a:ext uri="{FF2B5EF4-FFF2-40B4-BE49-F238E27FC236}">
                <a16:creationId xmlns:a16="http://schemas.microsoft.com/office/drawing/2014/main" id="{4C90C8CE-7E7C-6B7B-F713-605F8E2415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03" b="-2"/>
          <a:stretch/>
        </p:blipFill>
        <p:spPr>
          <a:xfrm>
            <a:off x="7122763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68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97FA4-ED55-B455-4DED-78CFE4960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 dirty="0"/>
              <a:t>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899C3-A534-C42B-B6F0-09A4BD497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sz="22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ManualHandyman</a:t>
            </a:r>
            <a:r>
              <a:rPr lang="en-US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Bob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2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implements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Handyman {</a:t>
            </a:r>
          </a:p>
          <a:p>
            <a:pPr marL="0" indent="0">
              <a:spcBef>
                <a:spcPts val="0"/>
              </a:spcBef>
              <a:buNone/>
            </a:pPr>
            <a:endParaRPr lang="en-US" sz="2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</a:t>
            </a:r>
            <a:r>
              <a:rPr lang="en-US" sz="22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remodelHome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useHandTools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7616E8-5890-1E58-4E88-DB10EBD976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846"/>
          <a:stretch/>
        </p:blipFill>
        <p:spPr>
          <a:xfrm>
            <a:off x="6729361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557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687AFE0E-B37D-4531-AFE8-231C8348EA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0DA09F-6F41-5FE0-D096-8A1C56F4C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Interface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BF759-FA94-A289-B7EB-860B8C95A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13625"/>
            <a:ext cx="4614759" cy="4163337"/>
          </a:xfrm>
        </p:spPr>
        <p:txBody>
          <a:bodyPr>
            <a:normAutofit/>
          </a:bodyPr>
          <a:lstStyle/>
          <a:p>
            <a:r>
              <a:rPr lang="en-US" dirty="0"/>
              <a:t>Different classes may implement the interface </a:t>
            </a:r>
            <a:r>
              <a:rPr lang="en-US" i="1" dirty="0">
                <a:solidFill>
                  <a:srgbClr val="0070C0"/>
                </a:solidFill>
              </a:rPr>
              <a:t>contract</a:t>
            </a:r>
            <a:r>
              <a:rPr lang="en-US" dirty="0"/>
              <a:t> in different ways</a:t>
            </a:r>
          </a:p>
          <a:p>
            <a:r>
              <a:rPr lang="en-US" dirty="0"/>
              <a:t>The </a:t>
            </a:r>
            <a:r>
              <a:rPr lang="en-US" i="1" dirty="0">
                <a:solidFill>
                  <a:srgbClr val="0070C0"/>
                </a:solidFill>
              </a:rPr>
              <a:t>what</a:t>
            </a:r>
            <a:r>
              <a:rPr lang="en-US" dirty="0"/>
              <a:t> is the same (remodel home)</a:t>
            </a:r>
          </a:p>
          <a:p>
            <a:r>
              <a:rPr lang="en-US" dirty="0"/>
              <a:t>The </a:t>
            </a:r>
            <a:r>
              <a:rPr lang="en-US" i="1" dirty="0">
                <a:solidFill>
                  <a:srgbClr val="0070C0"/>
                </a:solidFill>
              </a:rPr>
              <a:t>how</a:t>
            </a:r>
            <a:r>
              <a:rPr lang="en-US" dirty="0"/>
              <a:t> is different ("power tools" vs "hand tools")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342322-AED9-00E9-A40B-F482D2C1DF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25" r="7480" b="3"/>
          <a:stretch/>
        </p:blipFill>
        <p:spPr>
          <a:xfrm>
            <a:off x="6101338" y="2015168"/>
            <a:ext cx="5283866" cy="4210442"/>
          </a:xfrm>
          <a:custGeom>
            <a:avLst/>
            <a:gdLst/>
            <a:ahLst/>
            <a:cxnLst/>
            <a:rect l="l" t="t" r="r" b="b"/>
            <a:pathLst>
              <a:path w="5283866" h="4210442">
                <a:moveTo>
                  <a:pt x="839883" y="18"/>
                </a:moveTo>
                <a:cubicBezTo>
                  <a:pt x="851945" y="328"/>
                  <a:pt x="864423" y="4671"/>
                  <a:pt x="875727" y="6050"/>
                </a:cubicBezTo>
                <a:cubicBezTo>
                  <a:pt x="1125267" y="36932"/>
                  <a:pt x="1374804" y="70296"/>
                  <a:pt x="1624617" y="99799"/>
                </a:cubicBezTo>
                <a:cubicBezTo>
                  <a:pt x="1858164" y="127373"/>
                  <a:pt x="2093363" y="133714"/>
                  <a:pt x="2328012" y="148051"/>
                </a:cubicBezTo>
                <a:cubicBezTo>
                  <a:pt x="2612016" y="165424"/>
                  <a:pt x="2895470" y="189965"/>
                  <a:pt x="3177820" y="228566"/>
                </a:cubicBezTo>
                <a:cubicBezTo>
                  <a:pt x="3373866" y="255590"/>
                  <a:pt x="3571843" y="274338"/>
                  <a:pt x="3770646" y="252831"/>
                </a:cubicBezTo>
                <a:cubicBezTo>
                  <a:pt x="3780572" y="251727"/>
                  <a:pt x="3791878" y="248144"/>
                  <a:pt x="3800149" y="251727"/>
                </a:cubicBezTo>
                <a:cubicBezTo>
                  <a:pt x="3896658" y="291986"/>
                  <a:pt x="4001986" y="263033"/>
                  <a:pt x="4102076" y="288400"/>
                </a:cubicBezTo>
                <a:cubicBezTo>
                  <a:pt x="4076434" y="386286"/>
                  <a:pt x="3966416" y="378289"/>
                  <a:pt x="3904377" y="446120"/>
                </a:cubicBezTo>
                <a:cubicBezTo>
                  <a:pt x="4005570" y="473141"/>
                  <a:pt x="4096562" y="500439"/>
                  <a:pt x="4188933" y="520843"/>
                </a:cubicBezTo>
                <a:cubicBezTo>
                  <a:pt x="4286818" y="542350"/>
                  <a:pt x="4369813" y="600531"/>
                  <a:pt x="4465492" y="626449"/>
                </a:cubicBezTo>
                <a:cubicBezTo>
                  <a:pt x="4485897" y="631964"/>
                  <a:pt x="4510437" y="651264"/>
                  <a:pt x="4517606" y="670015"/>
                </a:cubicBezTo>
                <a:cubicBezTo>
                  <a:pt x="4540768" y="730677"/>
                  <a:pt x="5003171" y="900804"/>
                  <a:pt x="4948576" y="954847"/>
                </a:cubicBezTo>
                <a:cubicBezTo>
                  <a:pt x="4925966" y="977182"/>
                  <a:pt x="4896738" y="993174"/>
                  <a:pt x="4866132" y="1015233"/>
                </a:cubicBezTo>
                <a:cubicBezTo>
                  <a:pt x="4912180" y="1056869"/>
                  <a:pt x="4964017" y="1075067"/>
                  <a:pt x="5019164" y="1087474"/>
                </a:cubicBezTo>
                <a:cubicBezTo>
                  <a:pt x="5035708" y="1091335"/>
                  <a:pt x="5051977" y="1099055"/>
                  <a:pt x="5053630" y="1117806"/>
                </a:cubicBezTo>
                <a:cubicBezTo>
                  <a:pt x="5055284" y="1137382"/>
                  <a:pt x="5038464" y="1145101"/>
                  <a:pt x="5024404" y="1154202"/>
                </a:cubicBezTo>
                <a:cubicBezTo>
                  <a:pt x="5004826" y="1166885"/>
                  <a:pt x="4985800" y="1177916"/>
                  <a:pt x="4960984" y="1179569"/>
                </a:cubicBezTo>
                <a:cubicBezTo>
                  <a:pt x="4920176" y="1182051"/>
                  <a:pt x="4900600" y="1217344"/>
                  <a:pt x="4876887" y="1243814"/>
                </a:cubicBezTo>
                <a:cubicBezTo>
                  <a:pt x="4863652" y="1258705"/>
                  <a:pt x="4857034" y="1288759"/>
                  <a:pt x="4880195" y="1293998"/>
                </a:cubicBezTo>
                <a:cubicBezTo>
                  <a:pt x="4935892" y="1306682"/>
                  <a:pt x="4931480" y="1343355"/>
                  <a:pt x="4930104" y="1384991"/>
                </a:cubicBezTo>
                <a:cubicBezTo>
                  <a:pt x="4928173" y="1436553"/>
                  <a:pt x="4895360" y="1460265"/>
                  <a:pt x="4855103" y="1480119"/>
                </a:cubicBezTo>
                <a:cubicBezTo>
                  <a:pt x="4841316" y="1487011"/>
                  <a:pt x="4821740" y="1486735"/>
                  <a:pt x="4816500" y="1508242"/>
                </a:cubicBezTo>
                <a:cubicBezTo>
                  <a:pt x="4839110" y="1528648"/>
                  <a:pt x="4866684" y="1512103"/>
                  <a:pt x="4890949" y="1517893"/>
                </a:cubicBezTo>
                <a:cubicBezTo>
                  <a:pt x="4911077" y="1522581"/>
                  <a:pt x="4944441" y="1520100"/>
                  <a:pt x="4916868" y="1557599"/>
                </a:cubicBezTo>
                <a:cubicBezTo>
                  <a:pt x="4908870" y="1568352"/>
                  <a:pt x="4918245" y="1576625"/>
                  <a:pt x="4928448" y="1577453"/>
                </a:cubicBezTo>
                <a:cubicBezTo>
                  <a:pt x="5010066" y="1586000"/>
                  <a:pt x="4972566" y="1661827"/>
                  <a:pt x="4998760" y="1701809"/>
                </a:cubicBezTo>
                <a:cubicBezTo>
                  <a:pt x="5005928" y="1712836"/>
                  <a:pt x="4998208" y="1731862"/>
                  <a:pt x="4986903" y="1736550"/>
                </a:cubicBezTo>
                <a:cubicBezTo>
                  <a:pt x="4914660" y="1767432"/>
                  <a:pt x="4904735" y="1841053"/>
                  <a:pt x="4869716" y="1904472"/>
                </a:cubicBezTo>
                <a:cubicBezTo>
                  <a:pt x="4907768" y="1929562"/>
                  <a:pt x="4953264" y="1935077"/>
                  <a:pt x="4994348" y="1951346"/>
                </a:cubicBezTo>
                <a:cubicBezTo>
                  <a:pt x="5037087" y="1968441"/>
                  <a:pt x="5037087" y="1981125"/>
                  <a:pt x="5001792" y="2030756"/>
                </a:cubicBezTo>
                <a:cubicBezTo>
                  <a:pt x="5093611" y="2041511"/>
                  <a:pt x="5093611" y="2041511"/>
                  <a:pt x="5065212" y="2119543"/>
                </a:cubicBezTo>
                <a:cubicBezTo>
                  <a:pt x="5142142" y="2126712"/>
                  <a:pt x="5192876" y="2163660"/>
                  <a:pt x="5204732" y="2244450"/>
                </a:cubicBezTo>
                <a:cubicBezTo>
                  <a:pt x="5210523" y="2283604"/>
                  <a:pt x="5245265" y="2302077"/>
                  <a:pt x="5283866" y="2328272"/>
                </a:cubicBezTo>
                <a:cubicBezTo>
                  <a:pt x="5235890" y="2353641"/>
                  <a:pt x="5203354" y="2406580"/>
                  <a:pt x="5147380" y="2350606"/>
                </a:cubicBezTo>
                <a:cubicBezTo>
                  <a:pt x="5126976" y="2330203"/>
                  <a:pt x="5128904" y="2356121"/>
                  <a:pt x="5126148" y="2363566"/>
                </a:cubicBezTo>
                <a:cubicBezTo>
                  <a:pt x="5119532" y="2381764"/>
                  <a:pt x="5133316" y="2393897"/>
                  <a:pt x="5142417" y="2407682"/>
                </a:cubicBezTo>
                <a:cubicBezTo>
                  <a:pt x="5151240" y="2421470"/>
                  <a:pt x="5161718" y="2436083"/>
                  <a:pt x="5164200" y="2451526"/>
                </a:cubicBezTo>
                <a:cubicBezTo>
                  <a:pt x="5165852" y="2462279"/>
                  <a:pt x="5157858" y="2477994"/>
                  <a:pt x="5149034" y="2485992"/>
                </a:cubicBezTo>
                <a:cubicBezTo>
                  <a:pt x="5102710" y="2528178"/>
                  <a:pt x="5130284" y="2623031"/>
                  <a:pt x="5042601" y="2635164"/>
                </a:cubicBezTo>
                <a:cubicBezTo>
                  <a:pt x="5003171" y="2640677"/>
                  <a:pt x="4984146" y="2675420"/>
                  <a:pt x="4955194" y="2694445"/>
                </a:cubicBezTo>
                <a:cubicBezTo>
                  <a:pt x="4854552" y="2760897"/>
                  <a:pt x="4787272" y="2846375"/>
                  <a:pt x="4756116" y="2963836"/>
                </a:cubicBezTo>
                <a:cubicBezTo>
                  <a:pt x="4747568" y="2996372"/>
                  <a:pt x="4714754" y="3022569"/>
                  <a:pt x="4693523" y="3051244"/>
                </a:cubicBezTo>
                <a:cubicBezTo>
                  <a:pt x="4703726" y="3072199"/>
                  <a:pt x="4759424" y="3026979"/>
                  <a:pt x="4739848" y="3082125"/>
                </a:cubicBezTo>
                <a:cubicBezTo>
                  <a:pt x="4724958" y="3123486"/>
                  <a:pt x="4686906" y="3149129"/>
                  <a:pt x="4651060" y="3173670"/>
                </a:cubicBezTo>
                <a:cubicBezTo>
                  <a:pt x="4610252" y="3201518"/>
                  <a:pt x="4565032" y="3223852"/>
                  <a:pt x="4546556" y="3275413"/>
                </a:cubicBezTo>
                <a:cubicBezTo>
                  <a:pt x="4542697" y="3286444"/>
                  <a:pt x="4530288" y="3298024"/>
                  <a:pt x="4519261" y="3302437"/>
                </a:cubicBezTo>
                <a:cubicBezTo>
                  <a:pt x="3944081" y="4209875"/>
                  <a:pt x="2528194" y="4215939"/>
                  <a:pt x="2364961" y="4209597"/>
                </a:cubicBezTo>
                <a:cubicBezTo>
                  <a:pt x="2167260" y="4201602"/>
                  <a:pt x="1980313" y="4145627"/>
                  <a:pt x="1796951" y="4075867"/>
                </a:cubicBezTo>
                <a:cubicBezTo>
                  <a:pt x="1719469" y="4046365"/>
                  <a:pt x="1647505" y="4004453"/>
                  <a:pt x="1572227" y="3971917"/>
                </a:cubicBezTo>
                <a:cubicBezTo>
                  <a:pt x="1468277" y="3926971"/>
                  <a:pt x="1388040" y="3841219"/>
                  <a:pt x="1284364" y="3805097"/>
                </a:cubicBezTo>
                <a:cubicBezTo>
                  <a:pt x="1177655" y="3767873"/>
                  <a:pt x="1086388" y="3699767"/>
                  <a:pt x="976645" y="3670815"/>
                </a:cubicBezTo>
                <a:cubicBezTo>
                  <a:pt x="918742" y="3655375"/>
                  <a:pt x="862768" y="3627527"/>
                  <a:pt x="871866" y="3547839"/>
                </a:cubicBezTo>
                <a:cubicBezTo>
                  <a:pt x="874349" y="3525228"/>
                  <a:pt x="859184" y="3506755"/>
                  <a:pt x="835195" y="3513373"/>
                </a:cubicBezTo>
                <a:cubicBezTo>
                  <a:pt x="789424" y="3525780"/>
                  <a:pt x="768744" y="3492967"/>
                  <a:pt x="743375" y="3468427"/>
                </a:cubicBezTo>
                <a:cubicBezTo>
                  <a:pt x="698156" y="3424863"/>
                  <a:pt x="655142" y="3378540"/>
                  <a:pt x="583175" y="3371370"/>
                </a:cubicBezTo>
                <a:cubicBezTo>
                  <a:pt x="596961" y="3337178"/>
                  <a:pt x="620399" y="3342142"/>
                  <a:pt x="641906" y="3349311"/>
                </a:cubicBezTo>
                <a:cubicBezTo>
                  <a:pt x="698432" y="3368062"/>
                  <a:pt x="754405" y="3389293"/>
                  <a:pt x="810930" y="3408042"/>
                </a:cubicBezTo>
                <a:cubicBezTo>
                  <a:pt x="847878" y="3420175"/>
                  <a:pt x="884551" y="3437271"/>
                  <a:pt x="933908" y="3423758"/>
                </a:cubicBezTo>
                <a:cubicBezTo>
                  <a:pt x="891445" y="3354826"/>
                  <a:pt x="819202" y="3342418"/>
                  <a:pt x="760747" y="3321187"/>
                </a:cubicBezTo>
                <a:cubicBezTo>
                  <a:pt x="687678" y="3294441"/>
                  <a:pt x="644664" y="3243980"/>
                  <a:pt x="593101" y="3187731"/>
                </a:cubicBezTo>
                <a:cubicBezTo>
                  <a:pt x="646869" y="3174220"/>
                  <a:pt x="680233" y="3215581"/>
                  <a:pt x="722419" y="3213374"/>
                </a:cubicBezTo>
                <a:cubicBezTo>
                  <a:pt x="724627" y="3206207"/>
                  <a:pt x="728486" y="3195729"/>
                  <a:pt x="727934" y="3195451"/>
                </a:cubicBezTo>
                <a:cubicBezTo>
                  <a:pt x="659002" y="3164570"/>
                  <a:pt x="626741" y="3106666"/>
                  <a:pt x="615987" y="3036630"/>
                </a:cubicBezTo>
                <a:cubicBezTo>
                  <a:pt x="610473" y="3000510"/>
                  <a:pt x="585381" y="2989205"/>
                  <a:pt x="560564" y="2972660"/>
                </a:cubicBezTo>
                <a:cubicBezTo>
                  <a:pt x="473984" y="2913930"/>
                  <a:pt x="382441" y="2860713"/>
                  <a:pt x="311302" y="2779924"/>
                </a:cubicBezTo>
                <a:cubicBezTo>
                  <a:pt x="393471" y="2790677"/>
                  <a:pt x="459371" y="2843341"/>
                  <a:pt x="547882" y="2865952"/>
                </a:cubicBezTo>
                <a:cubicBezTo>
                  <a:pt x="477570" y="2777166"/>
                  <a:pt x="386577" y="2732222"/>
                  <a:pt x="303582" y="2678453"/>
                </a:cubicBezTo>
                <a:cubicBezTo>
                  <a:pt x="265806" y="2653913"/>
                  <a:pt x="230790" y="2622479"/>
                  <a:pt x="185016" y="2609244"/>
                </a:cubicBezTo>
                <a:cubicBezTo>
                  <a:pt x="168748" y="2604556"/>
                  <a:pt x="142002" y="2594630"/>
                  <a:pt x="154963" y="2568435"/>
                </a:cubicBezTo>
                <a:cubicBezTo>
                  <a:pt x="165990" y="2546654"/>
                  <a:pt x="187773" y="2553269"/>
                  <a:pt x="207627" y="2559612"/>
                </a:cubicBezTo>
                <a:cubicBezTo>
                  <a:pt x="255328" y="2575330"/>
                  <a:pt x="304685" y="2575604"/>
                  <a:pt x="369207" y="2575330"/>
                </a:cubicBezTo>
                <a:cubicBezTo>
                  <a:pt x="315163" y="2503363"/>
                  <a:pt x="216174" y="2524871"/>
                  <a:pt x="169852" y="2449319"/>
                </a:cubicBezTo>
                <a:cubicBezTo>
                  <a:pt x="227755" y="2436083"/>
                  <a:pt x="272424" y="2463381"/>
                  <a:pt x="319299" y="2468619"/>
                </a:cubicBezTo>
                <a:cubicBezTo>
                  <a:pt x="361761" y="2473307"/>
                  <a:pt x="372239" y="2460624"/>
                  <a:pt x="362313" y="2418988"/>
                </a:cubicBezTo>
                <a:cubicBezTo>
                  <a:pt x="346873" y="2354190"/>
                  <a:pt x="370034" y="2321102"/>
                  <a:pt x="431798" y="2338750"/>
                </a:cubicBezTo>
                <a:cubicBezTo>
                  <a:pt x="489149" y="2355293"/>
                  <a:pt x="495215" y="2331030"/>
                  <a:pt x="479775" y="2294082"/>
                </a:cubicBezTo>
                <a:cubicBezTo>
                  <a:pt x="457716" y="2240315"/>
                  <a:pt x="482807" y="2198678"/>
                  <a:pt x="499903" y="2153458"/>
                </a:cubicBezTo>
                <a:cubicBezTo>
                  <a:pt x="526099" y="2084525"/>
                  <a:pt x="515069" y="2050885"/>
                  <a:pt x="458544" y="1999599"/>
                </a:cubicBezTo>
                <a:cubicBezTo>
                  <a:pt x="426835" y="1970921"/>
                  <a:pt x="392645" y="1946658"/>
                  <a:pt x="346596" y="1921843"/>
                </a:cubicBezTo>
                <a:cubicBezTo>
                  <a:pt x="452753" y="1908331"/>
                  <a:pt x="341358" y="1862836"/>
                  <a:pt x="378857" y="1834435"/>
                </a:cubicBezTo>
                <a:cubicBezTo>
                  <a:pt x="453856" y="1822854"/>
                  <a:pt x="515069" y="1913294"/>
                  <a:pt x="617091" y="1887376"/>
                </a:cubicBezTo>
                <a:cubicBezTo>
                  <a:pt x="491080" y="1809066"/>
                  <a:pt x="351835" y="1783423"/>
                  <a:pt x="260568" y="1679198"/>
                </a:cubicBezTo>
                <a:cubicBezTo>
                  <a:pt x="281523" y="1655484"/>
                  <a:pt x="302479" y="1677543"/>
                  <a:pt x="320402" y="1668720"/>
                </a:cubicBezTo>
                <a:cubicBezTo>
                  <a:pt x="319850" y="1663205"/>
                  <a:pt x="321230" y="1654932"/>
                  <a:pt x="317920" y="1652452"/>
                </a:cubicBezTo>
                <a:cubicBezTo>
                  <a:pt x="249815" y="1595650"/>
                  <a:pt x="248711" y="1594273"/>
                  <a:pt x="321779" y="1552359"/>
                </a:cubicBezTo>
                <a:cubicBezTo>
                  <a:pt x="347424" y="1537746"/>
                  <a:pt x="345218" y="1524786"/>
                  <a:pt x="331707" y="1506313"/>
                </a:cubicBezTo>
                <a:cubicBezTo>
                  <a:pt x="322055" y="1493353"/>
                  <a:pt x="310475" y="1481772"/>
                  <a:pt x="315990" y="1453371"/>
                </a:cubicBezTo>
                <a:cubicBezTo>
                  <a:pt x="355971" y="1489769"/>
                  <a:pt x="549259" y="1477912"/>
                  <a:pt x="583450" y="1474052"/>
                </a:cubicBezTo>
                <a:cubicBezTo>
                  <a:pt x="621777" y="1469917"/>
                  <a:pt x="659553" y="1452269"/>
                  <a:pt x="699809" y="1461919"/>
                </a:cubicBezTo>
                <a:cubicBezTo>
                  <a:pt x="732070" y="1469641"/>
                  <a:pt x="881516" y="1544364"/>
                  <a:pt x="902750" y="1458612"/>
                </a:cubicBezTo>
                <a:cubicBezTo>
                  <a:pt x="903853" y="1454475"/>
                  <a:pt x="964237" y="1464127"/>
                  <a:pt x="996774" y="1468814"/>
                </a:cubicBezTo>
                <a:cubicBezTo>
                  <a:pt x="1025451" y="1472674"/>
                  <a:pt x="1057712" y="1489769"/>
                  <a:pt x="1077012" y="1455578"/>
                </a:cubicBezTo>
                <a:cubicBezTo>
                  <a:pt x="1088317" y="1435450"/>
                  <a:pt x="1041719" y="1396571"/>
                  <a:pt x="1000083" y="1393262"/>
                </a:cubicBezTo>
                <a:cubicBezTo>
                  <a:pt x="963961" y="1390229"/>
                  <a:pt x="926186" y="1385817"/>
                  <a:pt x="891720" y="1394089"/>
                </a:cubicBezTo>
                <a:cubicBezTo>
                  <a:pt x="849258" y="1404017"/>
                  <a:pt x="826372" y="1388024"/>
                  <a:pt x="814515" y="1353557"/>
                </a:cubicBezTo>
                <a:cubicBezTo>
                  <a:pt x="801280" y="1315506"/>
                  <a:pt x="775911" y="1297858"/>
                  <a:pt x="740895" y="1280211"/>
                </a:cubicBezTo>
                <a:cubicBezTo>
                  <a:pt x="655967" y="1237474"/>
                  <a:pt x="574352" y="1188118"/>
                  <a:pt x="481154" y="1163301"/>
                </a:cubicBezTo>
                <a:cubicBezTo>
                  <a:pt x="462679" y="1158337"/>
                  <a:pt x="442276" y="1151719"/>
                  <a:pt x="433728" y="1118909"/>
                </a:cubicBezTo>
                <a:cubicBezTo>
                  <a:pt x="686023" y="1167987"/>
                  <a:pt x="915984" y="1295929"/>
                  <a:pt x="1176276" y="1288484"/>
                </a:cubicBezTo>
                <a:cubicBezTo>
                  <a:pt x="1105137" y="1247950"/>
                  <a:pt x="1022694" y="1245745"/>
                  <a:pt x="946867" y="1217344"/>
                </a:cubicBezTo>
                <a:cubicBezTo>
                  <a:pt x="1000635" y="1196113"/>
                  <a:pt x="1051094" y="1218172"/>
                  <a:pt x="1102104" y="1230304"/>
                </a:cubicBezTo>
                <a:cubicBezTo>
                  <a:pt x="1144843" y="1240230"/>
                  <a:pt x="1183446" y="1241885"/>
                  <a:pt x="1188133" y="1182603"/>
                </a:cubicBezTo>
                <a:cubicBezTo>
                  <a:pt x="1186478" y="1178742"/>
                  <a:pt x="1186754" y="1173780"/>
                  <a:pt x="1187030" y="1169092"/>
                </a:cubicBezTo>
                <a:cubicBezTo>
                  <a:pt x="1172690" y="1144552"/>
                  <a:pt x="1150358" y="1131868"/>
                  <a:pt x="1123887" y="1124698"/>
                </a:cubicBezTo>
                <a:cubicBezTo>
                  <a:pt x="1107894" y="1120286"/>
                  <a:pt x="1086663" y="1113668"/>
                  <a:pt x="1086938" y="1096023"/>
                </a:cubicBezTo>
                <a:cubicBezTo>
                  <a:pt x="1087765" y="1030674"/>
                  <a:pt x="1036756" y="1011647"/>
                  <a:pt x="985744" y="992622"/>
                </a:cubicBezTo>
                <a:cubicBezTo>
                  <a:pt x="1014145" y="960086"/>
                  <a:pt x="1036479" y="984074"/>
                  <a:pt x="1057987" y="981594"/>
                </a:cubicBezTo>
                <a:cubicBezTo>
                  <a:pt x="1072049" y="979939"/>
                  <a:pt x="1084733" y="976906"/>
                  <a:pt x="1084733" y="960086"/>
                </a:cubicBezTo>
                <a:cubicBezTo>
                  <a:pt x="1085008" y="946023"/>
                  <a:pt x="1078390" y="930030"/>
                  <a:pt x="1064605" y="929756"/>
                </a:cubicBezTo>
                <a:cubicBezTo>
                  <a:pt x="978300" y="927273"/>
                  <a:pt x="930599" y="836833"/>
                  <a:pt x="840985" y="836558"/>
                </a:cubicBezTo>
                <a:cubicBezTo>
                  <a:pt x="787493" y="836558"/>
                  <a:pt x="868834" y="785547"/>
                  <a:pt x="823615" y="764315"/>
                </a:cubicBezTo>
                <a:cubicBezTo>
                  <a:pt x="813687" y="759628"/>
                  <a:pt x="849533" y="752460"/>
                  <a:pt x="865526" y="753562"/>
                </a:cubicBezTo>
                <a:cubicBezTo>
                  <a:pt x="881242" y="754665"/>
                  <a:pt x="895304" y="768175"/>
                  <a:pt x="914331" y="758525"/>
                </a:cubicBezTo>
                <a:cubicBezTo>
                  <a:pt x="924808" y="724059"/>
                  <a:pt x="897787" y="711375"/>
                  <a:pt x="875452" y="701724"/>
                </a:cubicBezTo>
                <a:cubicBezTo>
                  <a:pt x="823889" y="679390"/>
                  <a:pt x="773706" y="652369"/>
                  <a:pt x="717181" y="644371"/>
                </a:cubicBezTo>
                <a:cubicBezTo>
                  <a:pt x="697053" y="641614"/>
                  <a:pt x="746133" y="604666"/>
                  <a:pt x="755783" y="591707"/>
                </a:cubicBezTo>
                <a:cubicBezTo>
                  <a:pt x="528304" y="455496"/>
                  <a:pt x="254778" y="462388"/>
                  <a:pt x="0" y="352370"/>
                </a:cubicBezTo>
                <a:cubicBezTo>
                  <a:pt x="56250" y="330864"/>
                  <a:pt x="97610" y="346580"/>
                  <a:pt x="135937" y="349889"/>
                </a:cubicBezTo>
                <a:cubicBezTo>
                  <a:pt x="231615" y="358160"/>
                  <a:pt x="326193" y="375256"/>
                  <a:pt x="421595" y="385458"/>
                </a:cubicBezTo>
                <a:cubicBezTo>
                  <a:pt x="468469" y="390421"/>
                  <a:pt x="512035" y="409172"/>
                  <a:pt x="564424" y="379393"/>
                </a:cubicBezTo>
                <a:cubicBezTo>
                  <a:pt x="599443" y="359540"/>
                  <a:pt x="655418" y="381046"/>
                  <a:pt x="698432" y="398694"/>
                </a:cubicBezTo>
                <a:cubicBezTo>
                  <a:pt x="734000" y="413307"/>
                  <a:pt x="767916" y="417167"/>
                  <a:pt x="815067" y="398694"/>
                </a:cubicBezTo>
                <a:cubicBezTo>
                  <a:pt x="772328" y="387389"/>
                  <a:pt x="739515" y="377463"/>
                  <a:pt x="705876" y="370568"/>
                </a:cubicBezTo>
                <a:cubicBezTo>
                  <a:pt x="679130" y="365055"/>
                  <a:pt x="742825" y="342719"/>
                  <a:pt x="775360" y="345477"/>
                </a:cubicBezTo>
                <a:cubicBezTo>
                  <a:pt x="820857" y="349337"/>
                  <a:pt x="795214" y="335000"/>
                  <a:pt x="787493" y="315146"/>
                </a:cubicBezTo>
                <a:cubicBezTo>
                  <a:pt x="779221" y="293915"/>
                  <a:pt x="803761" y="287298"/>
                  <a:pt x="819202" y="291709"/>
                </a:cubicBezTo>
                <a:cubicBezTo>
                  <a:pt x="878484" y="309081"/>
                  <a:pt x="937491" y="278474"/>
                  <a:pt x="998705" y="303291"/>
                </a:cubicBezTo>
                <a:cubicBezTo>
                  <a:pt x="983263" y="242077"/>
                  <a:pt x="949899" y="215331"/>
                  <a:pt x="880139" y="206783"/>
                </a:cubicBezTo>
                <a:cubicBezTo>
                  <a:pt x="853944" y="203475"/>
                  <a:pt x="826647" y="208438"/>
                  <a:pt x="804037" y="190790"/>
                </a:cubicBezTo>
                <a:cubicBezTo>
                  <a:pt x="791076" y="180590"/>
                  <a:pt x="776463" y="168457"/>
                  <a:pt x="786666" y="149707"/>
                </a:cubicBezTo>
                <a:cubicBezTo>
                  <a:pt x="793834" y="136471"/>
                  <a:pt x="809276" y="136471"/>
                  <a:pt x="821960" y="140884"/>
                </a:cubicBezTo>
                <a:cubicBezTo>
                  <a:pt x="878761" y="160461"/>
                  <a:pt x="938043" y="167630"/>
                  <a:pt x="997325" y="174800"/>
                </a:cubicBezTo>
                <a:cubicBezTo>
                  <a:pt x="1006426" y="175902"/>
                  <a:pt x="1016626" y="179487"/>
                  <a:pt x="1026829" y="161287"/>
                </a:cubicBezTo>
                <a:cubicBezTo>
                  <a:pt x="915984" y="131783"/>
                  <a:pt x="810655" y="89872"/>
                  <a:pt x="696777" y="73604"/>
                </a:cubicBezTo>
                <a:cubicBezTo>
                  <a:pt x="698432" y="65884"/>
                  <a:pt x="700086" y="58164"/>
                  <a:pt x="701741" y="50444"/>
                </a:cubicBezTo>
                <a:cubicBezTo>
                  <a:pt x="790801" y="61471"/>
                  <a:pt x="879864" y="72501"/>
                  <a:pt x="992362" y="86289"/>
                </a:cubicBezTo>
                <a:cubicBezTo>
                  <a:pt x="923153" y="42446"/>
                  <a:pt x="857805" y="57060"/>
                  <a:pt x="806519" y="18183"/>
                </a:cubicBezTo>
                <a:cubicBezTo>
                  <a:pt x="816170" y="3431"/>
                  <a:pt x="827820" y="-292"/>
                  <a:pt x="839883" y="1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88629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C5F893-C4EC-56C4-31D8-213413B2A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Java building blocks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FE9C9-B981-8CAD-C0FF-0A3E803E4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1700" dirty="0">
                <a:solidFill>
                  <a:srgbClr val="0070C0"/>
                </a:solidFill>
              </a:rPr>
              <a:t>Interface</a:t>
            </a:r>
            <a:r>
              <a:rPr lang="en-US" sz="1700" dirty="0"/>
              <a:t>: a contract of services</a:t>
            </a:r>
          </a:p>
          <a:p>
            <a:r>
              <a:rPr lang="en-US" sz="1700" dirty="0">
                <a:solidFill>
                  <a:srgbClr val="0070C0"/>
                </a:solidFill>
              </a:rPr>
              <a:t>Class</a:t>
            </a:r>
            <a:r>
              <a:rPr lang="en-US" sz="1700" dirty="0"/>
              <a:t>: a template for creating instances (objects)</a:t>
            </a:r>
          </a:p>
          <a:p>
            <a:pPr lvl="1"/>
            <a:r>
              <a:rPr lang="en-US" sz="1700" dirty="0"/>
              <a:t>Contains </a:t>
            </a:r>
            <a:r>
              <a:rPr lang="en-US" sz="1700" i="1" dirty="0">
                <a:solidFill>
                  <a:srgbClr val="0070C0"/>
                </a:solidFill>
              </a:rPr>
              <a:t>static</a:t>
            </a:r>
            <a:r>
              <a:rPr lang="en-US" sz="1700" dirty="0"/>
              <a:t> variables</a:t>
            </a:r>
          </a:p>
          <a:p>
            <a:pPr lvl="1"/>
            <a:r>
              <a:rPr lang="en-US" sz="1700" dirty="0"/>
              <a:t>Contains </a:t>
            </a:r>
            <a:r>
              <a:rPr lang="en-US" sz="1700" i="1" dirty="0">
                <a:solidFill>
                  <a:srgbClr val="0070C0"/>
                </a:solidFill>
              </a:rPr>
              <a:t>all</a:t>
            </a:r>
            <a:r>
              <a:rPr lang="en-US" sz="1700" dirty="0"/>
              <a:t> executable code (methods)</a:t>
            </a:r>
          </a:p>
          <a:p>
            <a:r>
              <a:rPr lang="en-US" sz="1700" dirty="0">
                <a:solidFill>
                  <a:srgbClr val="0070C0"/>
                </a:solidFill>
              </a:rPr>
              <a:t>Static</a:t>
            </a:r>
            <a:r>
              <a:rPr lang="en-US" sz="1700" dirty="0"/>
              <a:t>: stored in the class memory</a:t>
            </a:r>
          </a:p>
          <a:p>
            <a:pPr lvl="1"/>
            <a:r>
              <a:rPr lang="en-US" sz="1700" dirty="0"/>
              <a:t>Can only access static elements</a:t>
            </a:r>
          </a:p>
          <a:p>
            <a:r>
              <a:rPr lang="en-US" sz="1700" dirty="0">
                <a:solidFill>
                  <a:srgbClr val="0070C0"/>
                </a:solidFill>
              </a:rPr>
              <a:t>Instance</a:t>
            </a:r>
            <a:r>
              <a:rPr lang="en-US" sz="1700" dirty="0"/>
              <a:t>: stored in object memory</a:t>
            </a:r>
          </a:p>
          <a:p>
            <a:pPr lvl="1"/>
            <a:r>
              <a:rPr lang="en-US" sz="1700" dirty="0"/>
              <a:t>Can access static elements and instance elements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96FF9B-10E4-D5E8-5295-9A7BAE69BA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05" r="9079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86439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40ADED-8A30-89C5-9D3F-F3212F77E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latin typeface="+mj-lt"/>
                <a:ea typeface="+mj-ea"/>
                <a:cs typeface="+mj-cs"/>
              </a:rPr>
              <a:t>Class</a:t>
            </a:r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6AEBF-921F-64FB-7F49-AA4B9F776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kern="1200" dirty="0">
                <a:latin typeface="+mn-lt"/>
                <a:ea typeface="+mn-ea"/>
                <a:cs typeface="+mn-cs"/>
              </a:rPr>
              <a:t>A class is a blueprint or </a:t>
            </a:r>
            <a:r>
              <a:rPr lang="en-US" sz="2200" i="1" kern="12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template</a:t>
            </a:r>
            <a:r>
              <a:rPr lang="en-US" sz="2200" kern="12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from which objects are created (instantiated)</a:t>
            </a:r>
            <a:endParaRPr lang="en-US" sz="2200" i="1" kern="1200" dirty="0">
              <a:solidFill>
                <a:srgbClr val="0070C0"/>
              </a:solidFill>
              <a:latin typeface="+mn-lt"/>
              <a:ea typeface="+mn-ea"/>
              <a:cs typeface="+mn-cs"/>
            </a:endParaRPr>
          </a:p>
          <a:p>
            <a:r>
              <a:rPr lang="en-US" sz="2200" dirty="0"/>
              <a:t>We like to think of a class as the code in the IDE's editor, but that is </a:t>
            </a:r>
            <a:r>
              <a:rPr lang="en-US" sz="2200" i="1" dirty="0">
                <a:solidFill>
                  <a:srgbClr val="0070C0"/>
                </a:solidFill>
              </a:rPr>
              <a:t>source code</a:t>
            </a:r>
            <a:r>
              <a:rPr lang="en-US" sz="2200" dirty="0"/>
              <a:t> (.java file)</a:t>
            </a:r>
          </a:p>
          <a:p>
            <a:r>
              <a:rPr lang="en-US" sz="2200" kern="1200" dirty="0">
                <a:latin typeface="+mn-lt"/>
                <a:ea typeface="+mn-ea"/>
                <a:cs typeface="+mn-cs"/>
              </a:rPr>
              <a:t>The class is the compiled </a:t>
            </a:r>
            <a:r>
              <a:rPr lang="en-US" sz="2200" i="1" kern="12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byte code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(.class file)</a:t>
            </a:r>
          </a:p>
        </p:txBody>
      </p:sp>
      <p:pic>
        <p:nvPicPr>
          <p:cNvPr id="7" name="Picture 6" descr="Diagram, engineering drawing">
            <a:extLst>
              <a:ext uri="{FF2B5EF4-FFF2-40B4-BE49-F238E27FC236}">
                <a16:creationId xmlns:a16="http://schemas.microsoft.com/office/drawing/2014/main" id="{6CBB07B0-9B42-1CE3-EC3B-60AFC7CD86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048" y="1067996"/>
            <a:ext cx="5458968" cy="472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121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687AFE0E-B37D-4531-AFE8-231C8348EA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40ADED-8A30-89C5-9D3F-F3212F77E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6AEBF-921F-64FB-7F49-AA4B9F776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13625"/>
            <a:ext cx="4614759" cy="416333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The Java </a:t>
            </a:r>
            <a:r>
              <a:rPr lang="en-US" sz="2000" i="1" dirty="0">
                <a:solidFill>
                  <a:srgbClr val="0070C0"/>
                </a:solidFill>
              </a:rPr>
              <a:t>class loader</a:t>
            </a:r>
            <a:r>
              <a:rPr lang="en-US" sz="2000" dirty="0"/>
              <a:t> loads .class files into memory</a:t>
            </a:r>
          </a:p>
          <a:p>
            <a:r>
              <a:rPr lang="en-US" sz="2000" dirty="0"/>
              <a:t>Each class exists only </a:t>
            </a:r>
            <a:r>
              <a:rPr lang="en-US" sz="2000" i="1" dirty="0">
                <a:solidFill>
                  <a:srgbClr val="0070C0"/>
                </a:solidFill>
              </a:rPr>
              <a:t>once</a:t>
            </a:r>
            <a:r>
              <a:rPr lang="en-US" sz="2000" dirty="0"/>
              <a:t> in memory</a:t>
            </a:r>
          </a:p>
          <a:p>
            <a:r>
              <a:rPr lang="en-US" sz="2000" kern="1200" dirty="0">
                <a:latin typeface="+mn-lt"/>
                <a:ea typeface="+mn-ea"/>
                <a:cs typeface="+mn-cs"/>
              </a:rPr>
              <a:t>The class </a:t>
            </a:r>
            <a:r>
              <a:rPr lang="en-US" sz="2000" i="1" kern="12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defines</a:t>
            </a:r>
            <a:r>
              <a:rPr lang="en-US" sz="2000" kern="1200" dirty="0">
                <a:latin typeface="+mn-lt"/>
                <a:ea typeface="+mn-ea"/>
                <a:cs typeface="+mn-cs"/>
              </a:rPr>
              <a:t> static (class) and instance (object) variables and methods</a:t>
            </a:r>
          </a:p>
          <a:p>
            <a:r>
              <a:rPr lang="en-US" sz="2000" dirty="0"/>
              <a:t>Static </a:t>
            </a:r>
            <a:r>
              <a:rPr lang="en-US" sz="2000" i="1" dirty="0">
                <a:solidFill>
                  <a:srgbClr val="0070C0"/>
                </a:solidFill>
              </a:rPr>
              <a:t>variables</a:t>
            </a:r>
            <a:r>
              <a:rPr lang="en-US" sz="2000" dirty="0"/>
              <a:t> are stored in the class memory location</a:t>
            </a:r>
          </a:p>
          <a:p>
            <a:r>
              <a:rPr lang="en-US" sz="2000" kern="1200" dirty="0">
                <a:latin typeface="+mn-lt"/>
                <a:ea typeface="+mn-ea"/>
                <a:cs typeface="+mn-cs"/>
              </a:rPr>
              <a:t>Instance variables are created in the object's memory location when the </a:t>
            </a:r>
            <a:r>
              <a:rPr lang="en-US" sz="2000" dirty="0"/>
              <a:t>class is </a:t>
            </a:r>
            <a:r>
              <a:rPr lang="en-US" sz="2000" i="1" dirty="0">
                <a:solidFill>
                  <a:srgbClr val="0070C0"/>
                </a:solidFill>
              </a:rPr>
              <a:t>instantiated</a:t>
            </a:r>
            <a:r>
              <a:rPr lang="en-US" sz="2000" dirty="0"/>
              <a:t> (generated)</a:t>
            </a:r>
            <a:endParaRPr lang="en-US" sz="2000" kern="1200" dirty="0"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E6117C7C-28AD-46B8-1CED-A1B513E88A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11" r="7119" b="-3"/>
          <a:stretch/>
        </p:blipFill>
        <p:spPr>
          <a:xfrm>
            <a:off x="6101338" y="2015168"/>
            <a:ext cx="5283866" cy="4210442"/>
          </a:xfrm>
          <a:custGeom>
            <a:avLst/>
            <a:gdLst/>
            <a:ahLst/>
            <a:cxnLst/>
            <a:rect l="l" t="t" r="r" b="b"/>
            <a:pathLst>
              <a:path w="5283866" h="4210442">
                <a:moveTo>
                  <a:pt x="839883" y="18"/>
                </a:moveTo>
                <a:cubicBezTo>
                  <a:pt x="851945" y="328"/>
                  <a:pt x="864423" y="4671"/>
                  <a:pt x="875727" y="6050"/>
                </a:cubicBezTo>
                <a:cubicBezTo>
                  <a:pt x="1125267" y="36932"/>
                  <a:pt x="1374804" y="70296"/>
                  <a:pt x="1624617" y="99799"/>
                </a:cubicBezTo>
                <a:cubicBezTo>
                  <a:pt x="1858164" y="127373"/>
                  <a:pt x="2093363" y="133714"/>
                  <a:pt x="2328012" y="148051"/>
                </a:cubicBezTo>
                <a:cubicBezTo>
                  <a:pt x="2612016" y="165424"/>
                  <a:pt x="2895470" y="189965"/>
                  <a:pt x="3177820" y="228566"/>
                </a:cubicBezTo>
                <a:cubicBezTo>
                  <a:pt x="3373866" y="255590"/>
                  <a:pt x="3571843" y="274338"/>
                  <a:pt x="3770646" y="252831"/>
                </a:cubicBezTo>
                <a:cubicBezTo>
                  <a:pt x="3780572" y="251727"/>
                  <a:pt x="3791878" y="248144"/>
                  <a:pt x="3800149" y="251727"/>
                </a:cubicBezTo>
                <a:cubicBezTo>
                  <a:pt x="3896658" y="291986"/>
                  <a:pt x="4001986" y="263033"/>
                  <a:pt x="4102076" y="288400"/>
                </a:cubicBezTo>
                <a:cubicBezTo>
                  <a:pt x="4076434" y="386286"/>
                  <a:pt x="3966416" y="378289"/>
                  <a:pt x="3904377" y="446120"/>
                </a:cubicBezTo>
                <a:cubicBezTo>
                  <a:pt x="4005570" y="473141"/>
                  <a:pt x="4096562" y="500439"/>
                  <a:pt x="4188933" y="520843"/>
                </a:cubicBezTo>
                <a:cubicBezTo>
                  <a:pt x="4286818" y="542350"/>
                  <a:pt x="4369813" y="600531"/>
                  <a:pt x="4465492" y="626449"/>
                </a:cubicBezTo>
                <a:cubicBezTo>
                  <a:pt x="4485897" y="631964"/>
                  <a:pt x="4510437" y="651264"/>
                  <a:pt x="4517606" y="670015"/>
                </a:cubicBezTo>
                <a:cubicBezTo>
                  <a:pt x="4540768" y="730677"/>
                  <a:pt x="5003171" y="900804"/>
                  <a:pt x="4948576" y="954847"/>
                </a:cubicBezTo>
                <a:cubicBezTo>
                  <a:pt x="4925966" y="977182"/>
                  <a:pt x="4896738" y="993174"/>
                  <a:pt x="4866132" y="1015233"/>
                </a:cubicBezTo>
                <a:cubicBezTo>
                  <a:pt x="4912180" y="1056869"/>
                  <a:pt x="4964017" y="1075067"/>
                  <a:pt x="5019164" y="1087474"/>
                </a:cubicBezTo>
                <a:cubicBezTo>
                  <a:pt x="5035708" y="1091335"/>
                  <a:pt x="5051977" y="1099055"/>
                  <a:pt x="5053630" y="1117806"/>
                </a:cubicBezTo>
                <a:cubicBezTo>
                  <a:pt x="5055284" y="1137382"/>
                  <a:pt x="5038464" y="1145101"/>
                  <a:pt x="5024404" y="1154202"/>
                </a:cubicBezTo>
                <a:cubicBezTo>
                  <a:pt x="5004826" y="1166885"/>
                  <a:pt x="4985800" y="1177916"/>
                  <a:pt x="4960984" y="1179569"/>
                </a:cubicBezTo>
                <a:cubicBezTo>
                  <a:pt x="4920176" y="1182051"/>
                  <a:pt x="4900600" y="1217344"/>
                  <a:pt x="4876887" y="1243814"/>
                </a:cubicBezTo>
                <a:cubicBezTo>
                  <a:pt x="4863652" y="1258705"/>
                  <a:pt x="4857034" y="1288759"/>
                  <a:pt x="4880195" y="1293998"/>
                </a:cubicBezTo>
                <a:cubicBezTo>
                  <a:pt x="4935892" y="1306682"/>
                  <a:pt x="4931480" y="1343355"/>
                  <a:pt x="4930104" y="1384991"/>
                </a:cubicBezTo>
                <a:cubicBezTo>
                  <a:pt x="4928173" y="1436553"/>
                  <a:pt x="4895360" y="1460265"/>
                  <a:pt x="4855103" y="1480119"/>
                </a:cubicBezTo>
                <a:cubicBezTo>
                  <a:pt x="4841316" y="1487011"/>
                  <a:pt x="4821740" y="1486735"/>
                  <a:pt x="4816500" y="1508242"/>
                </a:cubicBezTo>
                <a:cubicBezTo>
                  <a:pt x="4839110" y="1528648"/>
                  <a:pt x="4866684" y="1512103"/>
                  <a:pt x="4890949" y="1517893"/>
                </a:cubicBezTo>
                <a:cubicBezTo>
                  <a:pt x="4911077" y="1522581"/>
                  <a:pt x="4944441" y="1520100"/>
                  <a:pt x="4916868" y="1557599"/>
                </a:cubicBezTo>
                <a:cubicBezTo>
                  <a:pt x="4908870" y="1568352"/>
                  <a:pt x="4918245" y="1576625"/>
                  <a:pt x="4928448" y="1577453"/>
                </a:cubicBezTo>
                <a:cubicBezTo>
                  <a:pt x="5010066" y="1586000"/>
                  <a:pt x="4972566" y="1661827"/>
                  <a:pt x="4998760" y="1701809"/>
                </a:cubicBezTo>
                <a:cubicBezTo>
                  <a:pt x="5005928" y="1712836"/>
                  <a:pt x="4998208" y="1731862"/>
                  <a:pt x="4986903" y="1736550"/>
                </a:cubicBezTo>
                <a:cubicBezTo>
                  <a:pt x="4914660" y="1767432"/>
                  <a:pt x="4904735" y="1841053"/>
                  <a:pt x="4869716" y="1904472"/>
                </a:cubicBezTo>
                <a:cubicBezTo>
                  <a:pt x="4907768" y="1929562"/>
                  <a:pt x="4953264" y="1935077"/>
                  <a:pt x="4994348" y="1951346"/>
                </a:cubicBezTo>
                <a:cubicBezTo>
                  <a:pt x="5037087" y="1968441"/>
                  <a:pt x="5037087" y="1981125"/>
                  <a:pt x="5001792" y="2030756"/>
                </a:cubicBezTo>
                <a:cubicBezTo>
                  <a:pt x="5093611" y="2041511"/>
                  <a:pt x="5093611" y="2041511"/>
                  <a:pt x="5065212" y="2119543"/>
                </a:cubicBezTo>
                <a:cubicBezTo>
                  <a:pt x="5142142" y="2126712"/>
                  <a:pt x="5192876" y="2163660"/>
                  <a:pt x="5204732" y="2244450"/>
                </a:cubicBezTo>
                <a:cubicBezTo>
                  <a:pt x="5210523" y="2283604"/>
                  <a:pt x="5245265" y="2302077"/>
                  <a:pt x="5283866" y="2328272"/>
                </a:cubicBezTo>
                <a:cubicBezTo>
                  <a:pt x="5235890" y="2353641"/>
                  <a:pt x="5203354" y="2406580"/>
                  <a:pt x="5147380" y="2350606"/>
                </a:cubicBezTo>
                <a:cubicBezTo>
                  <a:pt x="5126976" y="2330203"/>
                  <a:pt x="5128904" y="2356121"/>
                  <a:pt x="5126148" y="2363566"/>
                </a:cubicBezTo>
                <a:cubicBezTo>
                  <a:pt x="5119532" y="2381764"/>
                  <a:pt x="5133316" y="2393897"/>
                  <a:pt x="5142417" y="2407682"/>
                </a:cubicBezTo>
                <a:cubicBezTo>
                  <a:pt x="5151240" y="2421470"/>
                  <a:pt x="5161718" y="2436083"/>
                  <a:pt x="5164200" y="2451526"/>
                </a:cubicBezTo>
                <a:cubicBezTo>
                  <a:pt x="5165852" y="2462279"/>
                  <a:pt x="5157858" y="2477994"/>
                  <a:pt x="5149034" y="2485992"/>
                </a:cubicBezTo>
                <a:cubicBezTo>
                  <a:pt x="5102710" y="2528178"/>
                  <a:pt x="5130284" y="2623031"/>
                  <a:pt x="5042601" y="2635164"/>
                </a:cubicBezTo>
                <a:cubicBezTo>
                  <a:pt x="5003171" y="2640677"/>
                  <a:pt x="4984146" y="2675420"/>
                  <a:pt x="4955194" y="2694445"/>
                </a:cubicBezTo>
                <a:cubicBezTo>
                  <a:pt x="4854552" y="2760897"/>
                  <a:pt x="4787272" y="2846375"/>
                  <a:pt x="4756116" y="2963836"/>
                </a:cubicBezTo>
                <a:cubicBezTo>
                  <a:pt x="4747568" y="2996372"/>
                  <a:pt x="4714754" y="3022569"/>
                  <a:pt x="4693523" y="3051244"/>
                </a:cubicBezTo>
                <a:cubicBezTo>
                  <a:pt x="4703726" y="3072199"/>
                  <a:pt x="4759424" y="3026979"/>
                  <a:pt x="4739848" y="3082125"/>
                </a:cubicBezTo>
                <a:cubicBezTo>
                  <a:pt x="4724958" y="3123486"/>
                  <a:pt x="4686906" y="3149129"/>
                  <a:pt x="4651060" y="3173670"/>
                </a:cubicBezTo>
                <a:cubicBezTo>
                  <a:pt x="4610252" y="3201518"/>
                  <a:pt x="4565032" y="3223852"/>
                  <a:pt x="4546556" y="3275413"/>
                </a:cubicBezTo>
                <a:cubicBezTo>
                  <a:pt x="4542697" y="3286444"/>
                  <a:pt x="4530288" y="3298024"/>
                  <a:pt x="4519261" y="3302437"/>
                </a:cubicBezTo>
                <a:cubicBezTo>
                  <a:pt x="3944081" y="4209875"/>
                  <a:pt x="2528194" y="4215939"/>
                  <a:pt x="2364961" y="4209597"/>
                </a:cubicBezTo>
                <a:cubicBezTo>
                  <a:pt x="2167260" y="4201602"/>
                  <a:pt x="1980313" y="4145627"/>
                  <a:pt x="1796951" y="4075867"/>
                </a:cubicBezTo>
                <a:cubicBezTo>
                  <a:pt x="1719469" y="4046365"/>
                  <a:pt x="1647505" y="4004453"/>
                  <a:pt x="1572227" y="3971917"/>
                </a:cubicBezTo>
                <a:cubicBezTo>
                  <a:pt x="1468277" y="3926971"/>
                  <a:pt x="1388040" y="3841219"/>
                  <a:pt x="1284364" y="3805097"/>
                </a:cubicBezTo>
                <a:cubicBezTo>
                  <a:pt x="1177655" y="3767873"/>
                  <a:pt x="1086388" y="3699767"/>
                  <a:pt x="976645" y="3670815"/>
                </a:cubicBezTo>
                <a:cubicBezTo>
                  <a:pt x="918742" y="3655375"/>
                  <a:pt x="862768" y="3627527"/>
                  <a:pt x="871866" y="3547839"/>
                </a:cubicBezTo>
                <a:cubicBezTo>
                  <a:pt x="874349" y="3525228"/>
                  <a:pt x="859184" y="3506755"/>
                  <a:pt x="835195" y="3513373"/>
                </a:cubicBezTo>
                <a:cubicBezTo>
                  <a:pt x="789424" y="3525780"/>
                  <a:pt x="768744" y="3492967"/>
                  <a:pt x="743375" y="3468427"/>
                </a:cubicBezTo>
                <a:cubicBezTo>
                  <a:pt x="698156" y="3424863"/>
                  <a:pt x="655142" y="3378540"/>
                  <a:pt x="583175" y="3371370"/>
                </a:cubicBezTo>
                <a:cubicBezTo>
                  <a:pt x="596961" y="3337178"/>
                  <a:pt x="620399" y="3342142"/>
                  <a:pt x="641906" y="3349311"/>
                </a:cubicBezTo>
                <a:cubicBezTo>
                  <a:pt x="698432" y="3368062"/>
                  <a:pt x="754405" y="3389293"/>
                  <a:pt x="810930" y="3408042"/>
                </a:cubicBezTo>
                <a:cubicBezTo>
                  <a:pt x="847878" y="3420175"/>
                  <a:pt x="884551" y="3437271"/>
                  <a:pt x="933908" y="3423758"/>
                </a:cubicBezTo>
                <a:cubicBezTo>
                  <a:pt x="891445" y="3354826"/>
                  <a:pt x="819202" y="3342418"/>
                  <a:pt x="760747" y="3321187"/>
                </a:cubicBezTo>
                <a:cubicBezTo>
                  <a:pt x="687678" y="3294441"/>
                  <a:pt x="644664" y="3243980"/>
                  <a:pt x="593101" y="3187731"/>
                </a:cubicBezTo>
                <a:cubicBezTo>
                  <a:pt x="646869" y="3174220"/>
                  <a:pt x="680233" y="3215581"/>
                  <a:pt x="722419" y="3213374"/>
                </a:cubicBezTo>
                <a:cubicBezTo>
                  <a:pt x="724627" y="3206207"/>
                  <a:pt x="728486" y="3195729"/>
                  <a:pt x="727934" y="3195451"/>
                </a:cubicBezTo>
                <a:cubicBezTo>
                  <a:pt x="659002" y="3164570"/>
                  <a:pt x="626741" y="3106666"/>
                  <a:pt x="615987" y="3036630"/>
                </a:cubicBezTo>
                <a:cubicBezTo>
                  <a:pt x="610473" y="3000510"/>
                  <a:pt x="585381" y="2989205"/>
                  <a:pt x="560564" y="2972660"/>
                </a:cubicBezTo>
                <a:cubicBezTo>
                  <a:pt x="473984" y="2913930"/>
                  <a:pt x="382441" y="2860713"/>
                  <a:pt x="311302" y="2779924"/>
                </a:cubicBezTo>
                <a:cubicBezTo>
                  <a:pt x="393471" y="2790677"/>
                  <a:pt x="459371" y="2843341"/>
                  <a:pt x="547882" y="2865952"/>
                </a:cubicBezTo>
                <a:cubicBezTo>
                  <a:pt x="477570" y="2777166"/>
                  <a:pt x="386577" y="2732222"/>
                  <a:pt x="303582" y="2678453"/>
                </a:cubicBezTo>
                <a:cubicBezTo>
                  <a:pt x="265806" y="2653913"/>
                  <a:pt x="230790" y="2622479"/>
                  <a:pt x="185016" y="2609244"/>
                </a:cubicBezTo>
                <a:cubicBezTo>
                  <a:pt x="168748" y="2604556"/>
                  <a:pt x="142002" y="2594630"/>
                  <a:pt x="154963" y="2568435"/>
                </a:cubicBezTo>
                <a:cubicBezTo>
                  <a:pt x="165990" y="2546654"/>
                  <a:pt x="187773" y="2553269"/>
                  <a:pt x="207627" y="2559612"/>
                </a:cubicBezTo>
                <a:cubicBezTo>
                  <a:pt x="255328" y="2575330"/>
                  <a:pt x="304685" y="2575604"/>
                  <a:pt x="369207" y="2575330"/>
                </a:cubicBezTo>
                <a:cubicBezTo>
                  <a:pt x="315163" y="2503363"/>
                  <a:pt x="216174" y="2524871"/>
                  <a:pt x="169852" y="2449319"/>
                </a:cubicBezTo>
                <a:cubicBezTo>
                  <a:pt x="227755" y="2436083"/>
                  <a:pt x="272424" y="2463381"/>
                  <a:pt x="319299" y="2468619"/>
                </a:cubicBezTo>
                <a:cubicBezTo>
                  <a:pt x="361761" y="2473307"/>
                  <a:pt x="372239" y="2460624"/>
                  <a:pt x="362313" y="2418988"/>
                </a:cubicBezTo>
                <a:cubicBezTo>
                  <a:pt x="346873" y="2354190"/>
                  <a:pt x="370034" y="2321102"/>
                  <a:pt x="431798" y="2338750"/>
                </a:cubicBezTo>
                <a:cubicBezTo>
                  <a:pt x="489149" y="2355293"/>
                  <a:pt x="495215" y="2331030"/>
                  <a:pt x="479775" y="2294082"/>
                </a:cubicBezTo>
                <a:cubicBezTo>
                  <a:pt x="457716" y="2240315"/>
                  <a:pt x="482807" y="2198678"/>
                  <a:pt x="499903" y="2153458"/>
                </a:cubicBezTo>
                <a:cubicBezTo>
                  <a:pt x="526099" y="2084525"/>
                  <a:pt x="515069" y="2050885"/>
                  <a:pt x="458544" y="1999599"/>
                </a:cubicBezTo>
                <a:cubicBezTo>
                  <a:pt x="426835" y="1970921"/>
                  <a:pt x="392645" y="1946658"/>
                  <a:pt x="346596" y="1921843"/>
                </a:cubicBezTo>
                <a:cubicBezTo>
                  <a:pt x="452753" y="1908331"/>
                  <a:pt x="341358" y="1862836"/>
                  <a:pt x="378857" y="1834435"/>
                </a:cubicBezTo>
                <a:cubicBezTo>
                  <a:pt x="453856" y="1822854"/>
                  <a:pt x="515069" y="1913294"/>
                  <a:pt x="617091" y="1887376"/>
                </a:cubicBezTo>
                <a:cubicBezTo>
                  <a:pt x="491080" y="1809066"/>
                  <a:pt x="351835" y="1783423"/>
                  <a:pt x="260568" y="1679198"/>
                </a:cubicBezTo>
                <a:cubicBezTo>
                  <a:pt x="281523" y="1655484"/>
                  <a:pt x="302479" y="1677543"/>
                  <a:pt x="320402" y="1668720"/>
                </a:cubicBezTo>
                <a:cubicBezTo>
                  <a:pt x="319850" y="1663205"/>
                  <a:pt x="321230" y="1654932"/>
                  <a:pt x="317920" y="1652452"/>
                </a:cubicBezTo>
                <a:cubicBezTo>
                  <a:pt x="249815" y="1595650"/>
                  <a:pt x="248711" y="1594273"/>
                  <a:pt x="321779" y="1552359"/>
                </a:cubicBezTo>
                <a:cubicBezTo>
                  <a:pt x="347424" y="1537746"/>
                  <a:pt x="345218" y="1524786"/>
                  <a:pt x="331707" y="1506313"/>
                </a:cubicBezTo>
                <a:cubicBezTo>
                  <a:pt x="322055" y="1493353"/>
                  <a:pt x="310475" y="1481772"/>
                  <a:pt x="315990" y="1453371"/>
                </a:cubicBezTo>
                <a:cubicBezTo>
                  <a:pt x="355971" y="1489769"/>
                  <a:pt x="549259" y="1477912"/>
                  <a:pt x="583450" y="1474052"/>
                </a:cubicBezTo>
                <a:cubicBezTo>
                  <a:pt x="621777" y="1469917"/>
                  <a:pt x="659553" y="1452269"/>
                  <a:pt x="699809" y="1461919"/>
                </a:cubicBezTo>
                <a:cubicBezTo>
                  <a:pt x="732070" y="1469641"/>
                  <a:pt x="881516" y="1544364"/>
                  <a:pt x="902750" y="1458612"/>
                </a:cubicBezTo>
                <a:cubicBezTo>
                  <a:pt x="903853" y="1454475"/>
                  <a:pt x="964237" y="1464127"/>
                  <a:pt x="996774" y="1468814"/>
                </a:cubicBezTo>
                <a:cubicBezTo>
                  <a:pt x="1025451" y="1472674"/>
                  <a:pt x="1057712" y="1489769"/>
                  <a:pt x="1077012" y="1455578"/>
                </a:cubicBezTo>
                <a:cubicBezTo>
                  <a:pt x="1088317" y="1435450"/>
                  <a:pt x="1041719" y="1396571"/>
                  <a:pt x="1000083" y="1393262"/>
                </a:cubicBezTo>
                <a:cubicBezTo>
                  <a:pt x="963961" y="1390229"/>
                  <a:pt x="926186" y="1385817"/>
                  <a:pt x="891720" y="1394089"/>
                </a:cubicBezTo>
                <a:cubicBezTo>
                  <a:pt x="849258" y="1404017"/>
                  <a:pt x="826372" y="1388024"/>
                  <a:pt x="814515" y="1353557"/>
                </a:cubicBezTo>
                <a:cubicBezTo>
                  <a:pt x="801280" y="1315506"/>
                  <a:pt x="775911" y="1297858"/>
                  <a:pt x="740895" y="1280211"/>
                </a:cubicBezTo>
                <a:cubicBezTo>
                  <a:pt x="655967" y="1237474"/>
                  <a:pt x="574352" y="1188118"/>
                  <a:pt x="481154" y="1163301"/>
                </a:cubicBezTo>
                <a:cubicBezTo>
                  <a:pt x="462679" y="1158337"/>
                  <a:pt x="442276" y="1151719"/>
                  <a:pt x="433728" y="1118909"/>
                </a:cubicBezTo>
                <a:cubicBezTo>
                  <a:pt x="686023" y="1167987"/>
                  <a:pt x="915984" y="1295929"/>
                  <a:pt x="1176276" y="1288484"/>
                </a:cubicBezTo>
                <a:cubicBezTo>
                  <a:pt x="1105137" y="1247950"/>
                  <a:pt x="1022694" y="1245745"/>
                  <a:pt x="946867" y="1217344"/>
                </a:cubicBezTo>
                <a:cubicBezTo>
                  <a:pt x="1000635" y="1196113"/>
                  <a:pt x="1051094" y="1218172"/>
                  <a:pt x="1102104" y="1230304"/>
                </a:cubicBezTo>
                <a:cubicBezTo>
                  <a:pt x="1144843" y="1240230"/>
                  <a:pt x="1183446" y="1241885"/>
                  <a:pt x="1188133" y="1182603"/>
                </a:cubicBezTo>
                <a:cubicBezTo>
                  <a:pt x="1186478" y="1178742"/>
                  <a:pt x="1186754" y="1173780"/>
                  <a:pt x="1187030" y="1169092"/>
                </a:cubicBezTo>
                <a:cubicBezTo>
                  <a:pt x="1172690" y="1144552"/>
                  <a:pt x="1150358" y="1131868"/>
                  <a:pt x="1123887" y="1124698"/>
                </a:cubicBezTo>
                <a:cubicBezTo>
                  <a:pt x="1107894" y="1120286"/>
                  <a:pt x="1086663" y="1113668"/>
                  <a:pt x="1086938" y="1096023"/>
                </a:cubicBezTo>
                <a:cubicBezTo>
                  <a:pt x="1087765" y="1030674"/>
                  <a:pt x="1036756" y="1011647"/>
                  <a:pt x="985744" y="992622"/>
                </a:cubicBezTo>
                <a:cubicBezTo>
                  <a:pt x="1014145" y="960086"/>
                  <a:pt x="1036479" y="984074"/>
                  <a:pt x="1057987" y="981594"/>
                </a:cubicBezTo>
                <a:cubicBezTo>
                  <a:pt x="1072049" y="979939"/>
                  <a:pt x="1084733" y="976906"/>
                  <a:pt x="1084733" y="960086"/>
                </a:cubicBezTo>
                <a:cubicBezTo>
                  <a:pt x="1085008" y="946023"/>
                  <a:pt x="1078390" y="930030"/>
                  <a:pt x="1064605" y="929756"/>
                </a:cubicBezTo>
                <a:cubicBezTo>
                  <a:pt x="978300" y="927273"/>
                  <a:pt x="930599" y="836833"/>
                  <a:pt x="840985" y="836558"/>
                </a:cubicBezTo>
                <a:cubicBezTo>
                  <a:pt x="787493" y="836558"/>
                  <a:pt x="868834" y="785547"/>
                  <a:pt x="823615" y="764315"/>
                </a:cubicBezTo>
                <a:cubicBezTo>
                  <a:pt x="813687" y="759628"/>
                  <a:pt x="849533" y="752460"/>
                  <a:pt x="865526" y="753562"/>
                </a:cubicBezTo>
                <a:cubicBezTo>
                  <a:pt x="881242" y="754665"/>
                  <a:pt x="895304" y="768175"/>
                  <a:pt x="914331" y="758525"/>
                </a:cubicBezTo>
                <a:cubicBezTo>
                  <a:pt x="924808" y="724059"/>
                  <a:pt x="897787" y="711375"/>
                  <a:pt x="875452" y="701724"/>
                </a:cubicBezTo>
                <a:cubicBezTo>
                  <a:pt x="823889" y="679390"/>
                  <a:pt x="773706" y="652369"/>
                  <a:pt x="717181" y="644371"/>
                </a:cubicBezTo>
                <a:cubicBezTo>
                  <a:pt x="697053" y="641614"/>
                  <a:pt x="746133" y="604666"/>
                  <a:pt x="755783" y="591707"/>
                </a:cubicBezTo>
                <a:cubicBezTo>
                  <a:pt x="528304" y="455496"/>
                  <a:pt x="254778" y="462388"/>
                  <a:pt x="0" y="352370"/>
                </a:cubicBezTo>
                <a:cubicBezTo>
                  <a:pt x="56250" y="330864"/>
                  <a:pt x="97610" y="346580"/>
                  <a:pt x="135937" y="349889"/>
                </a:cubicBezTo>
                <a:cubicBezTo>
                  <a:pt x="231615" y="358160"/>
                  <a:pt x="326193" y="375256"/>
                  <a:pt x="421595" y="385458"/>
                </a:cubicBezTo>
                <a:cubicBezTo>
                  <a:pt x="468469" y="390421"/>
                  <a:pt x="512035" y="409172"/>
                  <a:pt x="564424" y="379393"/>
                </a:cubicBezTo>
                <a:cubicBezTo>
                  <a:pt x="599443" y="359540"/>
                  <a:pt x="655418" y="381046"/>
                  <a:pt x="698432" y="398694"/>
                </a:cubicBezTo>
                <a:cubicBezTo>
                  <a:pt x="734000" y="413307"/>
                  <a:pt x="767916" y="417167"/>
                  <a:pt x="815067" y="398694"/>
                </a:cubicBezTo>
                <a:cubicBezTo>
                  <a:pt x="772328" y="387389"/>
                  <a:pt x="739515" y="377463"/>
                  <a:pt x="705876" y="370568"/>
                </a:cubicBezTo>
                <a:cubicBezTo>
                  <a:pt x="679130" y="365055"/>
                  <a:pt x="742825" y="342719"/>
                  <a:pt x="775360" y="345477"/>
                </a:cubicBezTo>
                <a:cubicBezTo>
                  <a:pt x="820857" y="349337"/>
                  <a:pt x="795214" y="335000"/>
                  <a:pt x="787493" y="315146"/>
                </a:cubicBezTo>
                <a:cubicBezTo>
                  <a:pt x="779221" y="293915"/>
                  <a:pt x="803761" y="287298"/>
                  <a:pt x="819202" y="291709"/>
                </a:cubicBezTo>
                <a:cubicBezTo>
                  <a:pt x="878484" y="309081"/>
                  <a:pt x="937491" y="278474"/>
                  <a:pt x="998705" y="303291"/>
                </a:cubicBezTo>
                <a:cubicBezTo>
                  <a:pt x="983263" y="242077"/>
                  <a:pt x="949899" y="215331"/>
                  <a:pt x="880139" y="206783"/>
                </a:cubicBezTo>
                <a:cubicBezTo>
                  <a:pt x="853944" y="203475"/>
                  <a:pt x="826647" y="208438"/>
                  <a:pt x="804037" y="190790"/>
                </a:cubicBezTo>
                <a:cubicBezTo>
                  <a:pt x="791076" y="180590"/>
                  <a:pt x="776463" y="168457"/>
                  <a:pt x="786666" y="149707"/>
                </a:cubicBezTo>
                <a:cubicBezTo>
                  <a:pt x="793834" y="136471"/>
                  <a:pt x="809276" y="136471"/>
                  <a:pt x="821960" y="140884"/>
                </a:cubicBezTo>
                <a:cubicBezTo>
                  <a:pt x="878761" y="160461"/>
                  <a:pt x="938043" y="167630"/>
                  <a:pt x="997325" y="174800"/>
                </a:cubicBezTo>
                <a:cubicBezTo>
                  <a:pt x="1006426" y="175902"/>
                  <a:pt x="1016626" y="179487"/>
                  <a:pt x="1026829" y="161287"/>
                </a:cubicBezTo>
                <a:cubicBezTo>
                  <a:pt x="915984" y="131783"/>
                  <a:pt x="810655" y="89872"/>
                  <a:pt x="696777" y="73604"/>
                </a:cubicBezTo>
                <a:cubicBezTo>
                  <a:pt x="698432" y="65884"/>
                  <a:pt x="700086" y="58164"/>
                  <a:pt x="701741" y="50444"/>
                </a:cubicBezTo>
                <a:cubicBezTo>
                  <a:pt x="790801" y="61471"/>
                  <a:pt x="879864" y="72501"/>
                  <a:pt x="992362" y="86289"/>
                </a:cubicBezTo>
                <a:cubicBezTo>
                  <a:pt x="923153" y="42446"/>
                  <a:pt x="857805" y="57060"/>
                  <a:pt x="806519" y="18183"/>
                </a:cubicBezTo>
                <a:cubicBezTo>
                  <a:pt x="816170" y="3431"/>
                  <a:pt x="827820" y="-292"/>
                  <a:pt x="839883" y="1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85357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7475E43-66C4-BACB-846B-13925F7F43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3944" y="119635"/>
            <a:ext cx="7573432" cy="65445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40ADED-8A30-89C5-9D3F-F3212F77E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62656"/>
            <a:ext cx="2062656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Class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9E2E43AE-8D0B-6094-25AF-D098A72F3BF9}"/>
              </a:ext>
            </a:extLst>
          </p:cNvPr>
          <p:cNvSpPr/>
          <p:nvPr/>
        </p:nvSpPr>
        <p:spPr>
          <a:xfrm>
            <a:off x="2473823" y="1286539"/>
            <a:ext cx="1924493" cy="669852"/>
          </a:xfrm>
          <a:prstGeom prst="rightArrow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Instance method</a:t>
            </a:r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EE9937AC-C958-8988-67D5-9D70E93ED03F}"/>
              </a:ext>
            </a:extLst>
          </p:cNvPr>
          <p:cNvSpPr/>
          <p:nvPr/>
        </p:nvSpPr>
        <p:spPr>
          <a:xfrm rot="2385611">
            <a:off x="6699540" y="2266787"/>
            <a:ext cx="1818168" cy="669851"/>
          </a:xfrm>
          <a:prstGeom prst="leftArrow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Static method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6646E72-B0B1-C367-2FEC-2437987ED5D3}"/>
              </a:ext>
            </a:extLst>
          </p:cNvPr>
          <p:cNvSpPr/>
          <p:nvPr/>
        </p:nvSpPr>
        <p:spPr>
          <a:xfrm>
            <a:off x="2106337" y="591973"/>
            <a:ext cx="2062656" cy="669852"/>
          </a:xfrm>
          <a:prstGeom prst="rightArrow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Instance variables</a:t>
            </a:r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05C16547-E17E-744F-954D-6C703CFF6E78}"/>
              </a:ext>
            </a:extLst>
          </p:cNvPr>
          <p:cNvSpPr/>
          <p:nvPr/>
        </p:nvSpPr>
        <p:spPr>
          <a:xfrm>
            <a:off x="4237911" y="719610"/>
            <a:ext cx="320809" cy="417212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Left 16">
            <a:extLst>
              <a:ext uri="{FF2B5EF4-FFF2-40B4-BE49-F238E27FC236}">
                <a16:creationId xmlns:a16="http://schemas.microsoft.com/office/drawing/2014/main" id="{A491149B-7078-5640-E633-F5DA7ACA57AF}"/>
              </a:ext>
            </a:extLst>
          </p:cNvPr>
          <p:cNvSpPr/>
          <p:nvPr/>
        </p:nvSpPr>
        <p:spPr>
          <a:xfrm>
            <a:off x="8916275" y="889828"/>
            <a:ext cx="1818168" cy="669851"/>
          </a:xfrm>
          <a:prstGeom prst="leftArrow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Static variable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6393940-9CA1-2DF6-1738-8CA152CD3EC2}"/>
              </a:ext>
            </a:extLst>
          </p:cNvPr>
          <p:cNvSpPr/>
          <p:nvPr/>
        </p:nvSpPr>
        <p:spPr>
          <a:xfrm>
            <a:off x="5350479" y="5523467"/>
            <a:ext cx="2899722" cy="846191"/>
          </a:xfrm>
          <a:prstGeom prst="ellipse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50CEFD3B-79E5-8D16-808F-DC76E94B93A9}"/>
              </a:ext>
            </a:extLst>
          </p:cNvPr>
          <p:cNvSpPr/>
          <p:nvPr/>
        </p:nvSpPr>
        <p:spPr>
          <a:xfrm>
            <a:off x="2899670" y="5426286"/>
            <a:ext cx="2413738" cy="1049756"/>
          </a:xfrm>
          <a:prstGeom prst="rightArrow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All methods and static variables</a:t>
            </a:r>
          </a:p>
        </p:txBody>
      </p:sp>
      <p:sp>
        <p:nvSpPr>
          <p:cNvPr id="22" name="Arrow: Left 21">
            <a:extLst>
              <a:ext uri="{FF2B5EF4-FFF2-40B4-BE49-F238E27FC236}">
                <a16:creationId xmlns:a16="http://schemas.microsoft.com/office/drawing/2014/main" id="{B2668B18-55D7-D9CC-3273-D42E229ABE75}"/>
              </a:ext>
            </a:extLst>
          </p:cNvPr>
          <p:cNvSpPr/>
          <p:nvPr/>
        </p:nvSpPr>
        <p:spPr>
          <a:xfrm rot="19392183">
            <a:off x="10017685" y="3007574"/>
            <a:ext cx="2190787" cy="669851"/>
          </a:xfrm>
          <a:prstGeom prst="lef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Instance variables</a:t>
            </a:r>
          </a:p>
        </p:txBody>
      </p:sp>
    </p:spTree>
    <p:extLst>
      <p:ext uri="{BB962C8B-B14F-4D97-AF65-F5344CB8AC3E}">
        <p14:creationId xmlns:p14="http://schemas.microsoft.com/office/powerpoint/2010/main" val="1296206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0" grpId="0" animBg="1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30CEC2-AEEB-05F1-75B0-5476401B0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Objects (Instances)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BB5DA-7DC5-4158-A153-DF2F1DFA4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 lnSpcReduction="10000"/>
          </a:bodyPr>
          <a:lstStyle/>
          <a:p>
            <a:r>
              <a:rPr lang="en-US" sz="2200" dirty="0"/>
              <a:t>Objects are </a:t>
            </a:r>
            <a:r>
              <a:rPr lang="en-US" sz="2200" i="1" dirty="0">
                <a:solidFill>
                  <a:srgbClr val="0070C0"/>
                </a:solidFill>
              </a:rPr>
              <a:t>Instantiated</a:t>
            </a:r>
            <a:r>
              <a:rPr lang="en-US" sz="2200" dirty="0"/>
              <a:t> (generated) based on the class template</a:t>
            </a:r>
          </a:p>
          <a:p>
            <a:r>
              <a:rPr lang="en-US" sz="2200" dirty="0"/>
              <a:t>Objects contain instance </a:t>
            </a:r>
            <a:r>
              <a:rPr lang="en-US" sz="2200" i="1" dirty="0">
                <a:solidFill>
                  <a:srgbClr val="0070C0"/>
                </a:solidFill>
              </a:rPr>
              <a:t>variables</a:t>
            </a:r>
            <a:r>
              <a:rPr lang="en-US" sz="2200" dirty="0"/>
              <a:t> in memory</a:t>
            </a:r>
          </a:p>
          <a:p>
            <a:r>
              <a:rPr lang="en-US" sz="2200" dirty="0"/>
              <a:t>Objects are initially the same</a:t>
            </a:r>
          </a:p>
          <a:p>
            <a:r>
              <a:rPr lang="en-US" sz="2200" dirty="0"/>
              <a:t>Objects can be </a:t>
            </a:r>
            <a:r>
              <a:rPr lang="en-US" sz="2200" i="1" dirty="0">
                <a:solidFill>
                  <a:srgbClr val="0070C0"/>
                </a:solidFill>
              </a:rPr>
              <a:t>customized</a:t>
            </a:r>
            <a:r>
              <a:rPr lang="en-US" sz="2200" dirty="0"/>
              <a:t> at creation time or later</a:t>
            </a:r>
          </a:p>
          <a:p>
            <a:r>
              <a:rPr lang="en-US" sz="2200" dirty="0"/>
              <a:t>Each object has its own </a:t>
            </a:r>
            <a:r>
              <a:rPr lang="en-US" sz="2200" dirty="0">
                <a:solidFill>
                  <a:srgbClr val="0070C0"/>
                </a:solidFill>
              </a:rPr>
              <a:t>separate location </a:t>
            </a:r>
            <a:r>
              <a:rPr lang="en-US" sz="2200" dirty="0"/>
              <a:t>in memory (like a house on the </a:t>
            </a:r>
            <a:r>
              <a:rPr lang="en-US" sz="2200"/>
              <a:t>same street)</a:t>
            </a:r>
            <a:endParaRPr lang="en-US" sz="2200" dirty="0"/>
          </a:p>
        </p:txBody>
      </p:sp>
      <p:pic>
        <p:nvPicPr>
          <p:cNvPr id="5" name="Picture 4" descr="A large house with garages&#10;&#10;Description automatically generated with low confidence">
            <a:extLst>
              <a:ext uri="{FF2B5EF4-FFF2-40B4-BE49-F238E27FC236}">
                <a16:creationId xmlns:a16="http://schemas.microsoft.com/office/drawing/2014/main" id="{AFA8D0F6-4A43-1E31-FDD1-D288C10175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048" y="1586598"/>
            <a:ext cx="5458968" cy="3684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367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A row of houses&#10;&#10;Description automatically generated with low confidence">
            <a:extLst>
              <a:ext uri="{FF2B5EF4-FFF2-40B4-BE49-F238E27FC236}">
                <a16:creationId xmlns:a16="http://schemas.microsoft.com/office/drawing/2014/main" id="{DB1018D5-8D30-DB50-FEA3-9DAC0891E35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11" b="-1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F9EC3F91-A75C-4F74-867E-E4C28C135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226" y="0"/>
            <a:ext cx="5043774" cy="68580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DF5C8D-540B-AF58-5F44-5EA46894B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1045597"/>
            <a:ext cx="3633746" cy="1588422"/>
          </a:xfrm>
        </p:spPr>
        <p:txBody>
          <a:bodyPr anchor="b">
            <a:normAutofit/>
          </a:bodyPr>
          <a:lstStyle/>
          <a:p>
            <a:r>
              <a:rPr lang="en-US" sz="3600"/>
              <a:t>Objects (Instances)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918B62-4556-244E-E41A-AAFA862D75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19" y="2722729"/>
            <a:ext cx="3633747" cy="2700062"/>
          </a:xfrm>
        </p:spPr>
        <p:txBody>
          <a:bodyPr>
            <a:normAutofit/>
          </a:bodyPr>
          <a:lstStyle/>
          <a:p>
            <a:r>
              <a:rPr lang="en-US" sz="2000" dirty="0"/>
              <a:t>These houses started out the </a:t>
            </a:r>
            <a:r>
              <a:rPr lang="en-US" sz="2000" dirty="0">
                <a:solidFill>
                  <a:srgbClr val="0070C0"/>
                </a:solidFill>
              </a:rPr>
              <a:t>same</a:t>
            </a:r>
          </a:p>
          <a:p>
            <a:r>
              <a:rPr lang="en-US" sz="2000" dirty="0"/>
              <a:t>They changed </a:t>
            </a:r>
            <a:r>
              <a:rPr lang="en-US" sz="2000" i="1" dirty="0">
                <a:solidFill>
                  <a:srgbClr val="0070C0"/>
                </a:solidFill>
              </a:rPr>
              <a:t>paint</a:t>
            </a:r>
          </a:p>
          <a:p>
            <a:r>
              <a:rPr lang="en-US" sz="2000" dirty="0"/>
              <a:t>They changed </a:t>
            </a:r>
            <a:r>
              <a:rPr lang="en-US" sz="2000" i="1" dirty="0">
                <a:solidFill>
                  <a:srgbClr val="0070C0"/>
                </a:solidFill>
              </a:rPr>
              <a:t>curtains</a:t>
            </a:r>
          </a:p>
          <a:p>
            <a:r>
              <a:rPr lang="en-US" sz="2000" dirty="0"/>
              <a:t>They changed </a:t>
            </a:r>
            <a:r>
              <a:rPr lang="en-US" sz="2000" i="1" dirty="0">
                <a:solidFill>
                  <a:srgbClr val="0070C0"/>
                </a:solidFill>
              </a:rPr>
              <a:t>trees</a:t>
            </a:r>
          </a:p>
          <a:p>
            <a:r>
              <a:rPr lang="en-US" sz="2000" dirty="0"/>
              <a:t>Each change only affects the </a:t>
            </a:r>
            <a:r>
              <a:rPr lang="en-US" sz="2000" i="1" dirty="0">
                <a:solidFill>
                  <a:srgbClr val="0070C0"/>
                </a:solidFill>
              </a:rPr>
              <a:t>individual house </a:t>
            </a:r>
            <a:r>
              <a:rPr lang="en-US" sz="2000" dirty="0"/>
              <a:t>(instance)</a:t>
            </a:r>
          </a:p>
        </p:txBody>
      </p:sp>
    </p:spTree>
    <p:extLst>
      <p:ext uri="{BB962C8B-B14F-4D97-AF65-F5344CB8AC3E}">
        <p14:creationId xmlns:p14="http://schemas.microsoft.com/office/powerpoint/2010/main" val="59914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outdoor, house, ground, building&#10;&#10;Description automatically generated">
            <a:extLst>
              <a:ext uri="{FF2B5EF4-FFF2-40B4-BE49-F238E27FC236}">
                <a16:creationId xmlns:a16="http://schemas.microsoft.com/office/drawing/2014/main" id="{AA5DAC11-3034-AC9C-C41D-B0C84F2965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57" r="22764" b="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991614-0CC2-8DCE-E361-34ED31821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pPr algn="r"/>
            <a:r>
              <a:rPr lang="en-US" sz="4000" dirty="0"/>
              <a:t>Static vs instance </a:t>
            </a:r>
            <a:r>
              <a:rPr lang="en-US" sz="4000" i="1" dirty="0">
                <a:solidFill>
                  <a:srgbClr val="0070C0"/>
                </a:solidFill>
              </a:rPr>
              <a:t>variables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60AF8532-D7BA-AC50-7F9A-E3ED9F5931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22626715"/>
              </p:ext>
            </p:extLst>
          </p:nvPr>
        </p:nvGraphicFramePr>
        <p:xfrm>
          <a:off x="7531610" y="2434201"/>
          <a:ext cx="3822189" cy="3742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38903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12193-E445-6CB3-9381-DA9B34817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/>
              <a:t>Static vs instance </a:t>
            </a:r>
            <a:r>
              <a:rPr lang="en-US" dirty="0">
                <a:solidFill>
                  <a:srgbClr val="0070C0"/>
                </a:solidFill>
              </a:rPr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7F78C-E453-79BF-0597-39D8AAAD14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You don't need an </a:t>
            </a:r>
            <a:r>
              <a:rPr lang="en-US" sz="2000" i="1" dirty="0">
                <a:solidFill>
                  <a:srgbClr val="0070C0"/>
                </a:solidFill>
              </a:rPr>
              <a:t>instance</a:t>
            </a:r>
            <a:r>
              <a:rPr lang="en-US" sz="2000" dirty="0"/>
              <a:t> to call a static method</a:t>
            </a:r>
          </a:p>
          <a:p>
            <a:r>
              <a:rPr lang="en-US" sz="2000" kern="1200" dirty="0">
                <a:latin typeface="+mn-lt"/>
                <a:ea typeface="+mn-ea"/>
                <a:cs typeface="+mn-cs"/>
              </a:rPr>
              <a:t>Static methods are called on the class</a:t>
            </a:r>
          </a:p>
          <a:p>
            <a:pPr lvl="1"/>
            <a:r>
              <a:rPr lang="en-US" sz="2000" dirty="0" err="1">
                <a:solidFill>
                  <a:srgbClr val="0070C0"/>
                </a:solidFill>
              </a:rPr>
              <a:t>ClassName</a:t>
            </a:r>
            <a:r>
              <a:rPr lang="en-US" sz="2000" dirty="0" err="1"/>
              <a:t>.methodName</a:t>
            </a:r>
            <a:r>
              <a:rPr lang="en-US" sz="2000" dirty="0"/>
              <a:t>()</a:t>
            </a:r>
          </a:p>
          <a:p>
            <a:pPr lvl="1"/>
            <a:r>
              <a:rPr lang="en-US" sz="2000" kern="1200" dirty="0">
                <a:latin typeface="+mn-lt"/>
                <a:ea typeface="+mn-ea"/>
                <a:cs typeface="+mn-cs"/>
              </a:rPr>
              <a:t>Ex: </a:t>
            </a:r>
            <a:r>
              <a:rPr lang="en-US" sz="2000" kern="1200" dirty="0" err="1">
                <a:solidFill>
                  <a:srgbClr val="0070C0"/>
                </a:solidFill>
                <a:latin typeface="+mn-lt"/>
                <a:ea typeface="+mn-ea"/>
                <a:cs typeface="+mn-cs"/>
              </a:rPr>
              <a:t>String</a:t>
            </a:r>
            <a:r>
              <a:rPr lang="en-US" sz="2000" kern="1200" dirty="0" err="1">
                <a:latin typeface="+mn-lt"/>
                <a:ea typeface="+mn-ea"/>
                <a:cs typeface="+mn-cs"/>
              </a:rPr>
              <a:t>.format</a:t>
            </a:r>
            <a:r>
              <a:rPr lang="en-US" sz="2000" kern="1200" dirty="0">
                <a:latin typeface="+mn-lt"/>
                <a:ea typeface="+mn-ea"/>
                <a:cs typeface="+mn-cs"/>
              </a:rPr>
              <a:t>()</a:t>
            </a:r>
          </a:p>
          <a:p>
            <a:r>
              <a:rPr lang="en-US" sz="2000" i="1" kern="12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All</a:t>
            </a:r>
            <a:r>
              <a:rPr lang="en-US" sz="2000" kern="1200" dirty="0">
                <a:latin typeface="+mn-lt"/>
                <a:ea typeface="+mn-ea"/>
                <a:cs typeface="+mn-cs"/>
              </a:rPr>
              <a:t> methods (i.e., executable code) are stored in the class memory and not the instance memory</a:t>
            </a:r>
          </a:p>
          <a:p>
            <a:r>
              <a:rPr lang="en-US" sz="2000" dirty="0"/>
              <a:t>The difference between static and instance methods </a:t>
            </a:r>
            <a:r>
              <a:rPr lang="en-US" sz="2000" dirty="0" err="1"/>
              <a:t>is</a:t>
            </a:r>
            <a:r>
              <a:rPr lang="en-US" sz="2000" dirty="0" err="1">
                <a:solidFill>
                  <a:srgbClr val="0070C0"/>
                </a:solidFill>
              </a:rPr>
              <a:t>accessibility</a:t>
            </a:r>
            <a:r>
              <a:rPr lang="en-US" sz="2000" dirty="0"/>
              <a:t>, not </a:t>
            </a:r>
            <a:r>
              <a:rPr lang="en-US" sz="2000" dirty="0">
                <a:solidFill>
                  <a:srgbClr val="0070C0"/>
                </a:solidFill>
              </a:rPr>
              <a:t>functionality</a:t>
            </a:r>
          </a:p>
          <a:p>
            <a:r>
              <a:rPr lang="en-US" sz="2000" kern="1200" dirty="0">
                <a:latin typeface="+mn-lt"/>
                <a:ea typeface="+mn-ea"/>
                <a:cs typeface="+mn-cs"/>
              </a:rPr>
              <a:t>Static methods </a:t>
            </a:r>
            <a:r>
              <a:rPr lang="en-US" sz="2000" dirty="0"/>
              <a:t>cannot be </a:t>
            </a:r>
            <a:r>
              <a:rPr lang="en-US" sz="2000" dirty="0">
                <a:solidFill>
                  <a:srgbClr val="0070C0"/>
                </a:solidFill>
              </a:rPr>
              <a:t>overridden</a:t>
            </a:r>
            <a:r>
              <a:rPr lang="en-US" sz="2000" dirty="0"/>
              <a:t> (affects Object-Oriented Principle of Polymorphism)</a:t>
            </a:r>
          </a:p>
          <a:p>
            <a:endParaRPr lang="en-US" sz="2000" kern="1200" dirty="0">
              <a:latin typeface="+mn-lt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6A854D-E8CD-3E4D-20B8-D5D853C65E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16" r="30794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97217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B2863-81BC-1F2F-DC84-30731221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vs instance </a:t>
            </a:r>
            <a:r>
              <a:rPr lang="en-US" dirty="0">
                <a:solidFill>
                  <a:srgbClr val="0070C0"/>
                </a:solidFill>
              </a:rPr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AF473-67DD-35F3-2EB4-883B140102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75097"/>
            <a:ext cx="5881577" cy="3401865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Static</a:t>
            </a:r>
            <a:r>
              <a:rPr lang="en-US" dirty="0"/>
              <a:t> methods can only access </a:t>
            </a:r>
            <a:r>
              <a:rPr lang="en-US" dirty="0">
                <a:solidFill>
                  <a:srgbClr val="0070C0"/>
                </a:solidFill>
              </a:rPr>
              <a:t>static</a:t>
            </a:r>
            <a:r>
              <a:rPr lang="en-US" dirty="0"/>
              <a:t> elements (variables and methods)</a:t>
            </a:r>
          </a:p>
          <a:p>
            <a:r>
              <a:rPr lang="en-US" dirty="0">
                <a:solidFill>
                  <a:srgbClr val="0070C0"/>
                </a:solidFill>
              </a:rPr>
              <a:t>Instance</a:t>
            </a:r>
            <a:r>
              <a:rPr lang="en-US" dirty="0"/>
              <a:t> methods can access </a:t>
            </a:r>
            <a:r>
              <a:rPr lang="en-US" dirty="0">
                <a:solidFill>
                  <a:srgbClr val="0070C0"/>
                </a:solidFill>
              </a:rPr>
              <a:t>static or instance </a:t>
            </a:r>
            <a:r>
              <a:rPr lang="en-US" dirty="0"/>
              <a:t>elements (variables and methods)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A4B8D5-0C94-A3C2-862B-0312BEF16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028987">
            <a:off x="7409620" y="1445234"/>
            <a:ext cx="3763761" cy="265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051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762</TotalTime>
  <Words>680</Words>
  <Application>Microsoft Office PowerPoint</Application>
  <PresentationFormat>Widescreen</PresentationFormat>
  <Paragraphs>102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Meiryo</vt:lpstr>
      <vt:lpstr>Arial</vt:lpstr>
      <vt:lpstr>Calibri</vt:lpstr>
      <vt:lpstr>Calibri Light</vt:lpstr>
      <vt:lpstr>Courier New</vt:lpstr>
      <vt:lpstr>Office Theme</vt:lpstr>
      <vt:lpstr>Java Building Blocks</vt:lpstr>
      <vt:lpstr>Class</vt:lpstr>
      <vt:lpstr>Class</vt:lpstr>
      <vt:lpstr>Class</vt:lpstr>
      <vt:lpstr>Objects (Instances)</vt:lpstr>
      <vt:lpstr>Objects (Instances)</vt:lpstr>
      <vt:lpstr>Static vs instance variables</vt:lpstr>
      <vt:lpstr>Static vs instance methods</vt:lpstr>
      <vt:lpstr>Static vs instance methods</vt:lpstr>
      <vt:lpstr>Interface</vt:lpstr>
      <vt:lpstr>Interface</vt:lpstr>
      <vt:lpstr>Interface</vt:lpstr>
      <vt:lpstr>Interface</vt:lpstr>
      <vt:lpstr>Interface</vt:lpstr>
      <vt:lpstr>Java building blocks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Building Blocks</dc:title>
  <dc:creator>Rob Hewitt</dc:creator>
  <cp:lastModifiedBy>Rob Hewitt</cp:lastModifiedBy>
  <cp:revision>9</cp:revision>
  <dcterms:created xsi:type="dcterms:W3CDTF">2022-09-16T16:39:36Z</dcterms:created>
  <dcterms:modified xsi:type="dcterms:W3CDTF">2023-03-21T16:13:00Z</dcterms:modified>
</cp:coreProperties>
</file>

<file path=docProps/thumbnail.jpeg>
</file>